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8.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9.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0.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1.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12.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14.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7.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8.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9.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21.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22.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3.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24.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5.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6.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7.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8.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9.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30.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31.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32.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33.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1.xml" ContentType="application/vnd.openxmlformats-officedocument.presentationml.tags+xml"/>
  <Override PartName="/ppt/tags/tag132.xml" ContentType="application/vnd.openxmlformats-officedocument.presentationml.tags+xml"/>
  <Override PartName="/ppt/notesSlides/notesSlide35.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36.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37.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notesSlides/notesSlide38.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39.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61"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5"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73" autoAdjust="0"/>
    <p:restoredTop sz="94660"/>
  </p:normalViewPr>
  <p:slideViewPr>
    <p:cSldViewPr>
      <p:cViewPr>
        <p:scale>
          <a:sx n="90" d="100"/>
          <a:sy n="90" d="100"/>
        </p:scale>
        <p:origin x="-42" y="-4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8" d="100"/>
          <a:sy n="58" d="100"/>
        </p:scale>
        <p:origin x="-301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3AC621-0841-4CB8-BAFE-29E5D57DED5D}"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fr-CA"/>
        </a:p>
      </dgm:t>
    </dgm:pt>
    <dgm:pt modelId="{AA783634-72A5-4FDC-AAC1-F0EB3F46A010}">
      <dgm:prSet phldrT="[Texte]" custT="1"/>
      <dgm:spPr/>
      <dgm:t>
        <a:bodyPr/>
        <a:lstStyle/>
        <a:p>
          <a:r>
            <a:rPr lang="fr-CA" sz="2800" dirty="0" smtClean="0"/>
            <a:t>www.retraitequebec.gouv.qc.ca</a:t>
          </a:r>
          <a:endParaRPr lang="fr-CA" sz="2800" dirty="0"/>
        </a:p>
      </dgm:t>
    </dgm:pt>
    <dgm:pt modelId="{61FCB388-0A68-4477-973D-0F52AF885331}" type="parTrans" cxnId="{016523C2-6BE8-4B58-AED4-734E0DE53006}">
      <dgm:prSet/>
      <dgm:spPr/>
      <dgm:t>
        <a:bodyPr/>
        <a:lstStyle/>
        <a:p>
          <a:endParaRPr lang="fr-CA"/>
        </a:p>
      </dgm:t>
    </dgm:pt>
    <dgm:pt modelId="{FCB547CB-2DBA-4FD9-BF2E-00A178A37CC4}" type="sibTrans" cxnId="{016523C2-6BE8-4B58-AED4-734E0DE53006}">
      <dgm:prSet/>
      <dgm:spPr/>
      <dgm:t>
        <a:bodyPr/>
        <a:lstStyle/>
        <a:p>
          <a:endParaRPr lang="fr-CA"/>
        </a:p>
      </dgm:t>
    </dgm:pt>
    <dgm:pt modelId="{9ADCEE66-4947-41C1-BDE8-05AC80B33ABC}">
      <dgm:prSet phldrT="[Texte]" custT="1"/>
      <dgm:spPr/>
      <dgm:t>
        <a:bodyPr/>
        <a:lstStyle/>
        <a:p>
          <a:r>
            <a:rPr lang="fr-CA" sz="2400" dirty="0" smtClean="0"/>
            <a:t>Quand arrive la retraite</a:t>
          </a:r>
          <a:endParaRPr lang="fr-CA" sz="2400" dirty="0"/>
        </a:p>
      </dgm:t>
    </dgm:pt>
    <dgm:pt modelId="{1C551304-D67F-41F0-83DC-B93496743A85}" type="parTrans" cxnId="{0E3FD823-FCCE-4B8B-A94B-3B4FF4408B60}">
      <dgm:prSet/>
      <dgm:spPr/>
      <dgm:t>
        <a:bodyPr/>
        <a:lstStyle/>
        <a:p>
          <a:endParaRPr lang="fr-CA"/>
        </a:p>
      </dgm:t>
    </dgm:pt>
    <dgm:pt modelId="{4B19B3E6-B9E0-43B6-92CF-1C80F4CB4A65}" type="sibTrans" cxnId="{0E3FD823-FCCE-4B8B-A94B-3B4FF4408B60}">
      <dgm:prSet/>
      <dgm:spPr/>
      <dgm:t>
        <a:bodyPr/>
        <a:lstStyle/>
        <a:p>
          <a:endParaRPr lang="fr-CA"/>
        </a:p>
      </dgm:t>
    </dgm:pt>
    <dgm:pt modelId="{01595EA2-5730-4AA3-B58F-59B9309698E5}">
      <dgm:prSet phldrT="[Texte]" custT="1"/>
      <dgm:spPr/>
      <dgm:t>
        <a:bodyPr/>
        <a:lstStyle/>
        <a:p>
          <a:r>
            <a:rPr lang="fr-CA" sz="2400" dirty="0" smtClean="0"/>
            <a:t>En cas d’invalidité</a:t>
          </a:r>
          <a:endParaRPr lang="fr-CA" sz="2400" dirty="0"/>
        </a:p>
      </dgm:t>
    </dgm:pt>
    <dgm:pt modelId="{B0726C34-3193-42E1-A3DC-BD6AC8D318B9}" type="parTrans" cxnId="{D9767CB1-1D62-4507-B56D-C0B9A2C8C49D}">
      <dgm:prSet/>
      <dgm:spPr/>
      <dgm:t>
        <a:bodyPr/>
        <a:lstStyle/>
        <a:p>
          <a:endParaRPr lang="fr-CA"/>
        </a:p>
      </dgm:t>
    </dgm:pt>
    <dgm:pt modelId="{DAB6C548-CEDD-426F-99F3-23C67BB7087D}" type="sibTrans" cxnId="{D9767CB1-1D62-4507-B56D-C0B9A2C8C49D}">
      <dgm:prSet/>
      <dgm:spPr/>
      <dgm:t>
        <a:bodyPr/>
        <a:lstStyle/>
        <a:p>
          <a:endParaRPr lang="fr-CA"/>
        </a:p>
      </dgm:t>
    </dgm:pt>
    <dgm:pt modelId="{826C6DA3-52DD-4027-9443-E681263459F5}">
      <dgm:prSet phldrT="[Texte]" custT="1"/>
      <dgm:spPr/>
      <dgm:t>
        <a:bodyPr/>
        <a:lstStyle/>
        <a:p>
          <a:r>
            <a:rPr lang="fr-CA" sz="2400" dirty="0" smtClean="0"/>
            <a:t>Que faire lors d’un décès</a:t>
          </a:r>
          <a:endParaRPr lang="fr-CA" sz="2400" dirty="0"/>
        </a:p>
      </dgm:t>
    </dgm:pt>
    <dgm:pt modelId="{B3CB49AD-366B-453B-8A80-B95AC0D1D02B}" type="parTrans" cxnId="{3D126116-8200-4EC6-B55D-30B28CD9E212}">
      <dgm:prSet/>
      <dgm:spPr/>
      <dgm:t>
        <a:bodyPr/>
        <a:lstStyle/>
        <a:p>
          <a:endParaRPr lang="fr-CA"/>
        </a:p>
      </dgm:t>
    </dgm:pt>
    <dgm:pt modelId="{08E83594-E7D4-4647-A35A-3A6DA20471AB}" type="sibTrans" cxnId="{3D126116-8200-4EC6-B55D-30B28CD9E212}">
      <dgm:prSet/>
      <dgm:spPr/>
      <dgm:t>
        <a:bodyPr/>
        <a:lstStyle/>
        <a:p>
          <a:endParaRPr lang="fr-CA"/>
        </a:p>
      </dgm:t>
    </dgm:pt>
    <dgm:pt modelId="{ACB145EB-26CC-4176-BDE0-CCCBAA330145}">
      <dgm:prSet phldrT="[Texte]" custT="1"/>
      <dgm:spPr/>
      <dgm:t>
        <a:bodyPr/>
        <a:lstStyle/>
        <a:p>
          <a:r>
            <a:rPr lang="fr-CA" sz="2400" dirty="0" smtClean="0"/>
            <a:t>Vous vous séparez</a:t>
          </a:r>
          <a:endParaRPr lang="fr-CA" sz="2400" dirty="0"/>
        </a:p>
      </dgm:t>
    </dgm:pt>
    <dgm:pt modelId="{91A83E38-EA4D-4261-89B7-DCFAEC46BCB9}" type="parTrans" cxnId="{CDB3251C-A53A-4AAF-9505-168F2BB9A4B5}">
      <dgm:prSet/>
      <dgm:spPr/>
      <dgm:t>
        <a:bodyPr/>
        <a:lstStyle/>
        <a:p>
          <a:endParaRPr lang="fr-CA"/>
        </a:p>
      </dgm:t>
    </dgm:pt>
    <dgm:pt modelId="{B181F919-54B1-4E41-A77C-E878419A75A5}" type="sibTrans" cxnId="{CDB3251C-A53A-4AAF-9505-168F2BB9A4B5}">
      <dgm:prSet/>
      <dgm:spPr/>
      <dgm:t>
        <a:bodyPr/>
        <a:lstStyle/>
        <a:p>
          <a:endParaRPr lang="fr-CA"/>
        </a:p>
      </dgm:t>
    </dgm:pt>
    <dgm:pt modelId="{9AC6D956-F4ED-49FE-A446-591C5157897C}" type="pres">
      <dgm:prSet presAssocID="{8D3AC621-0841-4CB8-BAFE-29E5D57DED5D}" presName="diagram" presStyleCnt="0">
        <dgm:presLayoutVars>
          <dgm:chMax val="1"/>
          <dgm:dir/>
          <dgm:animLvl val="ctr"/>
          <dgm:resizeHandles val="exact"/>
        </dgm:presLayoutVars>
      </dgm:prSet>
      <dgm:spPr/>
      <dgm:t>
        <a:bodyPr/>
        <a:lstStyle/>
        <a:p>
          <a:endParaRPr lang="fr-CA"/>
        </a:p>
      </dgm:t>
    </dgm:pt>
    <dgm:pt modelId="{79DBE93F-B9E6-4DA2-8606-3D6AE59BA423}" type="pres">
      <dgm:prSet presAssocID="{8D3AC621-0841-4CB8-BAFE-29E5D57DED5D}" presName="matrix" presStyleCnt="0"/>
      <dgm:spPr/>
    </dgm:pt>
    <dgm:pt modelId="{D84A277D-957F-4F5A-9912-C8D95501F884}" type="pres">
      <dgm:prSet presAssocID="{8D3AC621-0841-4CB8-BAFE-29E5D57DED5D}" presName="tile1" presStyleLbl="node1" presStyleIdx="0" presStyleCnt="4"/>
      <dgm:spPr/>
      <dgm:t>
        <a:bodyPr/>
        <a:lstStyle/>
        <a:p>
          <a:endParaRPr lang="fr-CA"/>
        </a:p>
      </dgm:t>
    </dgm:pt>
    <dgm:pt modelId="{62503357-B124-4B20-8B87-7D133EB86349}" type="pres">
      <dgm:prSet presAssocID="{8D3AC621-0841-4CB8-BAFE-29E5D57DED5D}" presName="tile1text" presStyleLbl="node1" presStyleIdx="0" presStyleCnt="4">
        <dgm:presLayoutVars>
          <dgm:chMax val="0"/>
          <dgm:chPref val="0"/>
          <dgm:bulletEnabled val="1"/>
        </dgm:presLayoutVars>
      </dgm:prSet>
      <dgm:spPr/>
      <dgm:t>
        <a:bodyPr/>
        <a:lstStyle/>
        <a:p>
          <a:endParaRPr lang="fr-CA"/>
        </a:p>
      </dgm:t>
    </dgm:pt>
    <dgm:pt modelId="{402D63DA-B889-4A31-BA16-1FAE70A4012A}" type="pres">
      <dgm:prSet presAssocID="{8D3AC621-0841-4CB8-BAFE-29E5D57DED5D}" presName="tile2" presStyleLbl="node1" presStyleIdx="1" presStyleCnt="4"/>
      <dgm:spPr/>
      <dgm:t>
        <a:bodyPr/>
        <a:lstStyle/>
        <a:p>
          <a:endParaRPr lang="fr-CA"/>
        </a:p>
      </dgm:t>
    </dgm:pt>
    <dgm:pt modelId="{71EB7407-5BB7-4FE7-B7A9-D3BDA80488F4}" type="pres">
      <dgm:prSet presAssocID="{8D3AC621-0841-4CB8-BAFE-29E5D57DED5D}" presName="tile2text" presStyleLbl="node1" presStyleIdx="1" presStyleCnt="4">
        <dgm:presLayoutVars>
          <dgm:chMax val="0"/>
          <dgm:chPref val="0"/>
          <dgm:bulletEnabled val="1"/>
        </dgm:presLayoutVars>
      </dgm:prSet>
      <dgm:spPr/>
      <dgm:t>
        <a:bodyPr/>
        <a:lstStyle/>
        <a:p>
          <a:endParaRPr lang="fr-CA"/>
        </a:p>
      </dgm:t>
    </dgm:pt>
    <dgm:pt modelId="{C84328BE-7BA0-47CF-9E40-4DA8D12668DD}" type="pres">
      <dgm:prSet presAssocID="{8D3AC621-0841-4CB8-BAFE-29E5D57DED5D}" presName="tile3" presStyleLbl="node1" presStyleIdx="2" presStyleCnt="4"/>
      <dgm:spPr/>
      <dgm:t>
        <a:bodyPr/>
        <a:lstStyle/>
        <a:p>
          <a:endParaRPr lang="fr-CA"/>
        </a:p>
      </dgm:t>
    </dgm:pt>
    <dgm:pt modelId="{1D24DCA0-E9CD-41A5-949D-9C95E9E029C5}" type="pres">
      <dgm:prSet presAssocID="{8D3AC621-0841-4CB8-BAFE-29E5D57DED5D}" presName="tile3text" presStyleLbl="node1" presStyleIdx="2" presStyleCnt="4">
        <dgm:presLayoutVars>
          <dgm:chMax val="0"/>
          <dgm:chPref val="0"/>
          <dgm:bulletEnabled val="1"/>
        </dgm:presLayoutVars>
      </dgm:prSet>
      <dgm:spPr/>
      <dgm:t>
        <a:bodyPr/>
        <a:lstStyle/>
        <a:p>
          <a:endParaRPr lang="fr-CA"/>
        </a:p>
      </dgm:t>
    </dgm:pt>
    <dgm:pt modelId="{36C739FE-A2E1-473E-BB78-F3C525862C22}" type="pres">
      <dgm:prSet presAssocID="{8D3AC621-0841-4CB8-BAFE-29E5D57DED5D}" presName="tile4" presStyleLbl="node1" presStyleIdx="3" presStyleCnt="4"/>
      <dgm:spPr/>
      <dgm:t>
        <a:bodyPr/>
        <a:lstStyle/>
        <a:p>
          <a:endParaRPr lang="fr-CA"/>
        </a:p>
      </dgm:t>
    </dgm:pt>
    <dgm:pt modelId="{6C14D2E5-4D55-4CCE-83A2-EA4052DF942C}" type="pres">
      <dgm:prSet presAssocID="{8D3AC621-0841-4CB8-BAFE-29E5D57DED5D}" presName="tile4text" presStyleLbl="node1" presStyleIdx="3" presStyleCnt="4">
        <dgm:presLayoutVars>
          <dgm:chMax val="0"/>
          <dgm:chPref val="0"/>
          <dgm:bulletEnabled val="1"/>
        </dgm:presLayoutVars>
      </dgm:prSet>
      <dgm:spPr/>
      <dgm:t>
        <a:bodyPr/>
        <a:lstStyle/>
        <a:p>
          <a:endParaRPr lang="fr-CA"/>
        </a:p>
      </dgm:t>
    </dgm:pt>
    <dgm:pt modelId="{7B7CF9F1-01E1-44C2-87E6-678F6135799E}" type="pres">
      <dgm:prSet presAssocID="{8D3AC621-0841-4CB8-BAFE-29E5D57DED5D}" presName="centerTile" presStyleLbl="fgShp" presStyleIdx="0" presStyleCnt="1" custScaleX="250830">
        <dgm:presLayoutVars>
          <dgm:chMax val="0"/>
          <dgm:chPref val="0"/>
        </dgm:presLayoutVars>
      </dgm:prSet>
      <dgm:spPr/>
      <dgm:t>
        <a:bodyPr/>
        <a:lstStyle/>
        <a:p>
          <a:endParaRPr lang="fr-CA"/>
        </a:p>
      </dgm:t>
    </dgm:pt>
  </dgm:ptLst>
  <dgm:cxnLst>
    <dgm:cxn modelId="{A4D525BE-B6BF-40B7-B062-ED1842E02FA3}" type="presOf" srcId="{ACB145EB-26CC-4176-BDE0-CCCBAA330145}" destId="{36C739FE-A2E1-473E-BB78-F3C525862C22}" srcOrd="0" destOrd="0" presId="urn:microsoft.com/office/officeart/2005/8/layout/matrix1"/>
    <dgm:cxn modelId="{AFC4B348-2C79-4980-804E-C90F36477EB9}" type="presOf" srcId="{826C6DA3-52DD-4027-9443-E681263459F5}" destId="{C84328BE-7BA0-47CF-9E40-4DA8D12668DD}" srcOrd="0" destOrd="0" presId="urn:microsoft.com/office/officeart/2005/8/layout/matrix1"/>
    <dgm:cxn modelId="{0E3FD823-FCCE-4B8B-A94B-3B4FF4408B60}" srcId="{AA783634-72A5-4FDC-AAC1-F0EB3F46A010}" destId="{9ADCEE66-4947-41C1-BDE8-05AC80B33ABC}" srcOrd="0" destOrd="0" parTransId="{1C551304-D67F-41F0-83DC-B93496743A85}" sibTransId="{4B19B3E6-B9E0-43B6-92CF-1C80F4CB4A65}"/>
    <dgm:cxn modelId="{89E04222-C42E-4108-95E6-5ED1FF67F936}" type="presOf" srcId="{8D3AC621-0841-4CB8-BAFE-29E5D57DED5D}" destId="{9AC6D956-F4ED-49FE-A446-591C5157897C}" srcOrd="0" destOrd="0" presId="urn:microsoft.com/office/officeart/2005/8/layout/matrix1"/>
    <dgm:cxn modelId="{016523C2-6BE8-4B58-AED4-734E0DE53006}" srcId="{8D3AC621-0841-4CB8-BAFE-29E5D57DED5D}" destId="{AA783634-72A5-4FDC-AAC1-F0EB3F46A010}" srcOrd="0" destOrd="0" parTransId="{61FCB388-0A68-4477-973D-0F52AF885331}" sibTransId="{FCB547CB-2DBA-4FD9-BF2E-00A178A37CC4}"/>
    <dgm:cxn modelId="{42BB0EA2-53B4-4216-8B1A-7BC08E610181}" type="presOf" srcId="{9ADCEE66-4947-41C1-BDE8-05AC80B33ABC}" destId="{62503357-B124-4B20-8B87-7D133EB86349}" srcOrd="1" destOrd="0" presId="urn:microsoft.com/office/officeart/2005/8/layout/matrix1"/>
    <dgm:cxn modelId="{3801CFB8-2EC5-461D-A412-DA814B99AD54}" type="presOf" srcId="{01595EA2-5730-4AA3-B58F-59B9309698E5}" destId="{71EB7407-5BB7-4FE7-B7A9-D3BDA80488F4}" srcOrd="1" destOrd="0" presId="urn:microsoft.com/office/officeart/2005/8/layout/matrix1"/>
    <dgm:cxn modelId="{3D126116-8200-4EC6-B55D-30B28CD9E212}" srcId="{AA783634-72A5-4FDC-AAC1-F0EB3F46A010}" destId="{826C6DA3-52DD-4027-9443-E681263459F5}" srcOrd="2" destOrd="0" parTransId="{B3CB49AD-366B-453B-8A80-B95AC0D1D02B}" sibTransId="{08E83594-E7D4-4647-A35A-3A6DA20471AB}"/>
    <dgm:cxn modelId="{CDB3251C-A53A-4AAF-9505-168F2BB9A4B5}" srcId="{AA783634-72A5-4FDC-AAC1-F0EB3F46A010}" destId="{ACB145EB-26CC-4176-BDE0-CCCBAA330145}" srcOrd="3" destOrd="0" parTransId="{91A83E38-EA4D-4261-89B7-DCFAEC46BCB9}" sibTransId="{B181F919-54B1-4E41-A77C-E878419A75A5}"/>
    <dgm:cxn modelId="{3C59B1C4-66BC-4CDC-B2A1-FA954D346C8A}" type="presOf" srcId="{826C6DA3-52DD-4027-9443-E681263459F5}" destId="{1D24DCA0-E9CD-41A5-949D-9C95E9E029C5}" srcOrd="1" destOrd="0" presId="urn:microsoft.com/office/officeart/2005/8/layout/matrix1"/>
    <dgm:cxn modelId="{B08562BD-FDEB-485D-8346-A061232089F2}" type="presOf" srcId="{01595EA2-5730-4AA3-B58F-59B9309698E5}" destId="{402D63DA-B889-4A31-BA16-1FAE70A4012A}" srcOrd="0" destOrd="0" presId="urn:microsoft.com/office/officeart/2005/8/layout/matrix1"/>
    <dgm:cxn modelId="{94EA9D48-F1B8-4A18-A4BF-A16BC1BBE8BE}" type="presOf" srcId="{AA783634-72A5-4FDC-AAC1-F0EB3F46A010}" destId="{7B7CF9F1-01E1-44C2-87E6-678F6135799E}" srcOrd="0" destOrd="0" presId="urn:microsoft.com/office/officeart/2005/8/layout/matrix1"/>
    <dgm:cxn modelId="{9105DE6C-B363-4CA9-9BE2-2883499CCCC4}" type="presOf" srcId="{9ADCEE66-4947-41C1-BDE8-05AC80B33ABC}" destId="{D84A277D-957F-4F5A-9912-C8D95501F884}" srcOrd="0" destOrd="0" presId="urn:microsoft.com/office/officeart/2005/8/layout/matrix1"/>
    <dgm:cxn modelId="{D9767CB1-1D62-4507-B56D-C0B9A2C8C49D}" srcId="{AA783634-72A5-4FDC-AAC1-F0EB3F46A010}" destId="{01595EA2-5730-4AA3-B58F-59B9309698E5}" srcOrd="1" destOrd="0" parTransId="{B0726C34-3193-42E1-A3DC-BD6AC8D318B9}" sibTransId="{DAB6C548-CEDD-426F-99F3-23C67BB7087D}"/>
    <dgm:cxn modelId="{380B7146-B92F-4CFA-965C-AD53828D77F1}" type="presOf" srcId="{ACB145EB-26CC-4176-BDE0-CCCBAA330145}" destId="{6C14D2E5-4D55-4CCE-83A2-EA4052DF942C}" srcOrd="1" destOrd="0" presId="urn:microsoft.com/office/officeart/2005/8/layout/matrix1"/>
    <dgm:cxn modelId="{E652FE08-650A-44E6-89B1-6EF7E354D7E4}" type="presParOf" srcId="{9AC6D956-F4ED-49FE-A446-591C5157897C}" destId="{79DBE93F-B9E6-4DA2-8606-3D6AE59BA423}" srcOrd="0" destOrd="0" presId="urn:microsoft.com/office/officeart/2005/8/layout/matrix1"/>
    <dgm:cxn modelId="{EF42DA75-41C7-4D0B-AEE8-8AB74F1597FA}" type="presParOf" srcId="{79DBE93F-B9E6-4DA2-8606-3D6AE59BA423}" destId="{D84A277D-957F-4F5A-9912-C8D95501F884}" srcOrd="0" destOrd="0" presId="urn:microsoft.com/office/officeart/2005/8/layout/matrix1"/>
    <dgm:cxn modelId="{56CF531D-4FE6-478F-8417-778D088DA23B}" type="presParOf" srcId="{79DBE93F-B9E6-4DA2-8606-3D6AE59BA423}" destId="{62503357-B124-4B20-8B87-7D133EB86349}" srcOrd="1" destOrd="0" presId="urn:microsoft.com/office/officeart/2005/8/layout/matrix1"/>
    <dgm:cxn modelId="{4475D814-6B91-4856-B8B1-5C97FD67325A}" type="presParOf" srcId="{79DBE93F-B9E6-4DA2-8606-3D6AE59BA423}" destId="{402D63DA-B889-4A31-BA16-1FAE70A4012A}" srcOrd="2" destOrd="0" presId="urn:microsoft.com/office/officeart/2005/8/layout/matrix1"/>
    <dgm:cxn modelId="{9DE03487-DD43-4A52-87E7-776439FDAA47}" type="presParOf" srcId="{79DBE93F-B9E6-4DA2-8606-3D6AE59BA423}" destId="{71EB7407-5BB7-4FE7-B7A9-D3BDA80488F4}" srcOrd="3" destOrd="0" presId="urn:microsoft.com/office/officeart/2005/8/layout/matrix1"/>
    <dgm:cxn modelId="{DC214491-5B2E-422C-9416-B8D987F9A359}" type="presParOf" srcId="{79DBE93F-B9E6-4DA2-8606-3D6AE59BA423}" destId="{C84328BE-7BA0-47CF-9E40-4DA8D12668DD}" srcOrd="4" destOrd="0" presId="urn:microsoft.com/office/officeart/2005/8/layout/matrix1"/>
    <dgm:cxn modelId="{B0BCE97F-29EA-45DB-AD3A-8350F0557DCD}" type="presParOf" srcId="{79DBE93F-B9E6-4DA2-8606-3D6AE59BA423}" destId="{1D24DCA0-E9CD-41A5-949D-9C95E9E029C5}" srcOrd="5" destOrd="0" presId="urn:microsoft.com/office/officeart/2005/8/layout/matrix1"/>
    <dgm:cxn modelId="{4EABF7B0-F54B-4685-84E1-A1871911DFB9}" type="presParOf" srcId="{79DBE93F-B9E6-4DA2-8606-3D6AE59BA423}" destId="{36C739FE-A2E1-473E-BB78-F3C525862C22}" srcOrd="6" destOrd="0" presId="urn:microsoft.com/office/officeart/2005/8/layout/matrix1"/>
    <dgm:cxn modelId="{EEC81765-DDEA-4924-9A74-BD257BE3AA5C}" type="presParOf" srcId="{79DBE93F-B9E6-4DA2-8606-3D6AE59BA423}" destId="{6C14D2E5-4D55-4CCE-83A2-EA4052DF942C}" srcOrd="7" destOrd="0" presId="urn:microsoft.com/office/officeart/2005/8/layout/matrix1"/>
    <dgm:cxn modelId="{06F74BB9-EE4A-4ABE-AD10-2835B4BAC458}" type="presParOf" srcId="{9AC6D956-F4ED-49FE-A446-591C5157897C}" destId="{7B7CF9F1-01E1-44C2-87E6-678F6135799E}" srcOrd="1" destOrd="0" presId="urn:microsoft.com/office/officeart/2005/8/layout/matrix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CFE017-C811-4B2B-9488-6FC67A43A8B8}" type="datetimeFigureOut">
              <a:rPr lang="fr-CA" smtClean="0"/>
              <a:t>2019-01-08</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3F84E0-03C6-4060-BA84-6E187840A898}" type="slidenum">
              <a:rPr lang="fr-CA" smtClean="0"/>
              <a:t>‹N°›</a:t>
            </a:fld>
            <a:endParaRPr lang="fr-CA"/>
          </a:p>
        </p:txBody>
      </p:sp>
    </p:spTree>
    <p:extLst>
      <p:ext uri="{BB962C8B-B14F-4D97-AF65-F5344CB8AC3E}">
        <p14:creationId xmlns:p14="http://schemas.microsoft.com/office/powerpoint/2010/main" val="610940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servicecanada.gc.ca/fra/services/pensions/sv/pension/index.shtml"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slide" Target="../slides/slide4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aaprod/Docoper/Normes/DO13_Pratiques/DO13_01_RRQ/Content/320_RCS/322/PO322-05.htm"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aaprod/Docoper/Normes/DO13_Pratiques/DO13_01_RRQ/Content/320_RCS/322/PO322-25.htm" TargetMode="External"/><Relationship Id="rId4" Type="http://schemas.openxmlformats.org/officeDocument/2006/relationships/hyperlink" Target="http://saaprod/Docoper/Normes/DO13_Pratiques/DO13_01_RRQ/Content/320_RCS/322/PO322-20.htm"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rrq.gouv.qc.ca/fr/services/publications/regime_rentes/evaluation_actuarielle/Pages/rapport-actuariel-modifiant-evaluation-actuarielle-rrq-2015.aspx"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e l'image des diapositives 1"/>
          <p:cNvSpPr>
            <a:spLocks noGrp="1" noRot="1" noChangeAspect="1" noTextEdit="1"/>
          </p:cNvSpPr>
          <p:nvPr>
            <p:ph type="sldImg"/>
          </p:nvPr>
        </p:nvSpPr>
        <p:spPr>
          <a:ln/>
        </p:spPr>
      </p:sp>
      <p:sp>
        <p:nvSpPr>
          <p:cNvPr id="5632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mtClean="0">
                <a:latin typeface="Times" pitchFamily="99" charset="0"/>
              </a:rPr>
              <a:t>Depuis le 1 er janvier 2016, la Commission administrative des régimes de retraite et d'assurances (CARRA) et la Régie des rentes du Québec (RRQ) sont regroupées en un seul organisme nommé Retraite Québec. Tous les services actuels de la CARRA et de la RRQ continueront d’être offerts par ce nouvel organisme.</a:t>
            </a:r>
          </a:p>
          <a:p>
            <a:r>
              <a:rPr lang="fr-CA" altLang="fr-FR" smtClean="0">
                <a:latin typeface="Times" pitchFamily="99" charset="0"/>
              </a:rPr>
              <a:t>Plus précisément, Retraite Québec conserve la responsabilité de l’administration du Régime de rentes du Québec, du Soutien aux enfants, des régimes de retraite du secteur public ainsi que des prestations supplémentaires. Elle continue aussi de veiller au bon fonctionnement, à la conformité eu au développement des régimes complémentaires de retraite et des régimes volontaires d’épargne-retraite.</a:t>
            </a:r>
          </a:p>
          <a:p>
            <a:r>
              <a:rPr lang="fr-CA" altLang="fr-FR" smtClean="0">
                <a:latin typeface="Times" pitchFamily="99" charset="0"/>
              </a:rPr>
              <a:t>Les paiements de l’un ou de l’autre des programmes continueront d’être envoyés aux dates habituelles.  De même, si une personne reçoit des prestations de la CARRA </a:t>
            </a:r>
            <a:r>
              <a:rPr lang="fr-CA" altLang="fr-FR" b="1" smtClean="0">
                <a:latin typeface="Times" pitchFamily="99" charset="0"/>
              </a:rPr>
              <a:t>ET </a:t>
            </a:r>
            <a:r>
              <a:rPr lang="fr-CA" altLang="fr-FR" smtClean="0">
                <a:latin typeface="Times" pitchFamily="99" charset="0"/>
              </a:rPr>
              <a:t>de la RRQ, elle va continuer d’avoir des versements </a:t>
            </a:r>
            <a:r>
              <a:rPr lang="fr-CA" altLang="fr-FR" b="1" smtClean="0">
                <a:latin typeface="Times" pitchFamily="99" charset="0"/>
              </a:rPr>
              <a:t>distincts.</a:t>
            </a:r>
          </a:p>
          <a:p>
            <a:r>
              <a:rPr lang="fr-CA" altLang="fr-FR" smtClean="0">
                <a:latin typeface="Times" pitchFamily="99" charset="0"/>
              </a:rPr>
              <a:t>Ce regroupement permettra, dès 2018, de réaliser des économies récurrentes de 20 millions de dollars par année. Ces économies seraient réalisées grâce à la réduction des dépenses de nature administrative et au partage des ressources. Au 31 décembre 2016, des économies budgétaires récurrentes de 13,4 millions de dollars ont pu être livrées. </a:t>
            </a:r>
          </a:p>
          <a:p>
            <a:r>
              <a:rPr lang="fr-CA" altLang="fr-FR" smtClean="0">
                <a:latin typeface="Times" pitchFamily="99" charset="0"/>
              </a:rPr>
              <a:t>Retraite Québec unira les forces et les compétences des deux organisations et poursuivra l'engagement d’offrir un service à la clientèle de grande qualité.</a:t>
            </a:r>
          </a:p>
          <a:p>
            <a:r>
              <a:rPr lang="fr-CA" altLang="fr-FR" smtClean="0">
                <a:latin typeface="Times" pitchFamily="99" charset="0"/>
              </a:rPr>
              <a:t>Par sa mission, Retraite Québec concourt à l’évolution du système de retraite et contribue à la sécurité financière des Québécoises et Québécois.</a:t>
            </a:r>
          </a:p>
          <a:p>
            <a:endParaRPr lang="fr-CA" altLang="fr-FR" smtClean="0">
              <a:latin typeface="Times" pitchFamily="99" charset="0"/>
            </a:endParaRPr>
          </a:p>
          <a:p>
            <a:endParaRPr lang="fr-CA" altLang="fr-FR" smtClean="0">
              <a:latin typeface="Times" pitchFamily="99" charset="0"/>
            </a:endParaRPr>
          </a:p>
        </p:txBody>
      </p:sp>
      <p:sp>
        <p:nvSpPr>
          <p:cNvPr id="56324"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
        <p:nvSpPr>
          <p:cNvPr id="56325"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56326"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fld id="{A53B455E-9C0A-4E08-B284-769C2F87F8CB}" type="slidenum">
              <a:rPr lang="fr-CA" altLang="fr-FR" sz="1400">
                <a:latin typeface="Times" pitchFamily="99" charset="0"/>
              </a:rPr>
              <a:pPr/>
              <a:t>2</a:t>
            </a:fld>
            <a:endParaRPr lang="fr-CA" altLang="fr-FR" sz="1400">
              <a:latin typeface="Times" pitchFamily="99"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a:ln/>
        </p:spPr>
      </p:sp>
      <p:sp>
        <p:nvSpPr>
          <p:cNvPr id="5734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mtClean="0">
                <a:latin typeface="Times" pitchFamily="99" charset="0"/>
              </a:rPr>
              <a:t>Téléphone région de Québec 418 643-5185</a:t>
            </a:r>
          </a:p>
        </p:txBody>
      </p:sp>
      <p:sp>
        <p:nvSpPr>
          <p:cNvPr id="57348"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#1</a:t>
            </a:r>
          </a:p>
        </p:txBody>
      </p:sp>
      <p:sp>
        <p:nvSpPr>
          <p:cNvPr id="57349"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5735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15DF12B5-7304-4FFF-B558-20EA26F0335D}" type="slidenum">
              <a:rPr lang="fr-CA" altLang="fr-FR" sz="1400">
                <a:latin typeface="Times" pitchFamily="99" charset="0"/>
              </a:rPr>
              <a:pPr/>
              <a:t>3</a:t>
            </a:fld>
            <a:endParaRPr lang="fr-CA" altLang="fr-FR" sz="1400">
              <a:latin typeface="Times" pitchFamily="99"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e l'image des diapositives 1"/>
          <p:cNvSpPr>
            <a:spLocks noGrp="1" noRot="1" noChangeAspect="1" noTextEdit="1"/>
          </p:cNvSpPr>
          <p:nvPr>
            <p:ph type="sldImg"/>
          </p:nvPr>
        </p:nvSpPr>
        <p:spPr>
          <a:ln/>
        </p:spPr>
      </p:sp>
      <p:sp>
        <p:nvSpPr>
          <p:cNvPr id="583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Times" pitchFamily="99" charset="0"/>
              </a:rPr>
              <a:t>Le système de la sécurité du revenu à la retraite peut être présenté sous la forme d’une maison de 3 paliers ou d’une flèche. Les régimes publics représentent environ 40% des revenus à la retraite d’une personne ayant  un revenu de travail d’environ 55 900$ (MGA).</a:t>
            </a:r>
          </a:p>
          <a:p>
            <a:pPr eaLnBrk="1" hangingPunct="1"/>
            <a:endParaRPr lang="fr-FR" altLang="fr-FR" smtClean="0">
              <a:latin typeface="Times" pitchFamily="99" charset="0"/>
            </a:endParaRPr>
          </a:p>
          <a:p>
            <a:pPr eaLnBrk="1" hangingPunct="1"/>
            <a:r>
              <a:rPr lang="fr-FR" altLang="fr-FR" b="1" smtClean="0">
                <a:latin typeface="Times" pitchFamily="99" charset="0"/>
              </a:rPr>
              <a:t>1- La Sécurité de la vieillesse </a:t>
            </a:r>
            <a:r>
              <a:rPr lang="fr-FR" altLang="fr-FR" smtClean="0">
                <a:latin typeface="Times" pitchFamily="99" charset="0"/>
              </a:rPr>
              <a:t>correspond à  environ 15% (12,5%) de vos revenus si vous avez gagné durant votre période active de travail l’équivalent du salaire industriel moyen (canadien).  Cette prestation est payable à compter de 65 ans. Cette prestation est imposable et indexée trimestriellement.  Si nous avons résidé au Canada 40 ans, après l’âge de 18 ans, nous aurons droit à la pension intégrale (sous certaines conditions).  La personne qui n’a pas 40 ans de résidence peut recevoir une pension  partielle qui sera calculée en fonction du nombre d’années de résidence après l’âge de 18 ans.  Ex.   20 ans de résidence après le 18e anniversaire de naissance, la pension sera de 20/40</a:t>
            </a:r>
            <a:r>
              <a:rPr lang="fr-FR" altLang="fr-FR" baseline="30000" smtClean="0">
                <a:latin typeface="Times" pitchFamily="99" charset="0"/>
              </a:rPr>
              <a:t>e</a:t>
            </a:r>
            <a:r>
              <a:rPr lang="fr-FR" altLang="fr-FR" smtClean="0">
                <a:latin typeface="Times" pitchFamily="99" charset="0"/>
              </a:rPr>
              <a:t> du montant payable. Le montant de la PSV diminue progressivement par rapport aux salaires, cela découle du fait que ces prestations sont indexées selon l’inflation plutôt que selon l’évaluation des salaires. Or l’augmentation des salaires est habituellement plus rapide que l’inflation.</a:t>
            </a:r>
          </a:p>
          <a:p>
            <a:pPr eaLnBrk="1" hangingPunct="1"/>
            <a:r>
              <a:rPr lang="fr-CA" altLang="fr-FR" smtClean="0">
                <a:latin typeface="Times" pitchFamily="99" charset="0"/>
              </a:rPr>
              <a:t>Depuis juillet 2013, vous pouvez reporter le premier versement de votre </a:t>
            </a:r>
            <a:r>
              <a:rPr lang="fr-CA" altLang="fr-FR" smtClean="0">
                <a:latin typeface="Times" pitchFamily="99" charset="0"/>
                <a:hlinkClick r:id="rId3"/>
              </a:rPr>
              <a:t>pension de la Sécurité de la vieillesse</a:t>
            </a:r>
            <a:r>
              <a:rPr lang="fr-CA" altLang="fr-FR" smtClean="0">
                <a:latin typeface="Times" pitchFamily="99" charset="0"/>
              </a:rPr>
              <a:t> jusqu'à 60 mois (5 ans), ce qui vous permet de recevoir une pension plus élevée. </a:t>
            </a:r>
            <a:r>
              <a:rPr lang="fr-FR" altLang="fr-FR" smtClean="0">
                <a:latin typeface="Times" pitchFamily="99" charset="0"/>
              </a:rPr>
              <a:t>Une bonification sur le montant de 0,6 % par mois ,7,2 % par année. </a:t>
            </a:r>
          </a:p>
          <a:p>
            <a:pPr eaLnBrk="1" hangingPunct="1"/>
            <a:endParaRPr lang="fr-FR" altLang="fr-FR" b="1" smtClean="0">
              <a:latin typeface="Times" pitchFamily="99" charset="0"/>
            </a:endParaRPr>
          </a:p>
          <a:p>
            <a:pPr eaLnBrk="1" hangingPunct="1"/>
            <a:r>
              <a:rPr lang="fr-FR" altLang="fr-FR" b="1" smtClean="0">
                <a:latin typeface="Times" pitchFamily="99" charset="0"/>
              </a:rPr>
              <a:t>2- Régime de rentes du Québec: </a:t>
            </a:r>
            <a:r>
              <a:rPr lang="fr-FR" altLang="fr-FR" smtClean="0">
                <a:latin typeface="Times" pitchFamily="99" charset="0"/>
              </a:rPr>
              <a:t>Régime de base obligatoire pour les travailleurs, dont les cotisations sont partagées  également entre l’employeur et le travailleur.. Les travailleurs autonomes, quant à  eux, payent les deux parts. La rente de retraite peut être  payable à partir de 60 ans.  Retraite Québec  paiera pour toute la vie durant, une rente qui correspondra à environ 25% de la moyenne annuelle des salaires sur lesquels vous aurez cotisé, ce pourcentage correspond à la rente de retraite à 65 ans (100%)   Si la rente est demandée avant 65 ans, il y aura réduction du montant payable.</a:t>
            </a:r>
          </a:p>
          <a:p>
            <a:pPr eaLnBrk="1" hangingPunct="1"/>
            <a:endParaRPr lang="fr-FR" altLang="fr-FR" smtClean="0">
              <a:latin typeface="Times" pitchFamily="99" charset="0"/>
            </a:endParaRPr>
          </a:p>
          <a:p>
            <a:pPr eaLnBrk="1" hangingPunct="1"/>
            <a:r>
              <a:rPr lang="fr-FR" altLang="fr-FR" smtClean="0">
                <a:latin typeface="Times" pitchFamily="99" charset="0"/>
              </a:rPr>
              <a:t>Au 3e  étage, se trouvent ce qu’on peut appeler les régimes privés, ainsi que vos épargnes personnelles.</a:t>
            </a:r>
          </a:p>
          <a:p>
            <a:r>
              <a:rPr lang="fr-FR" altLang="fr-FR" b="1" smtClean="0">
                <a:latin typeface="Times" pitchFamily="99" charset="0"/>
              </a:rPr>
              <a:t>3- Votre régime de retraite : </a:t>
            </a:r>
            <a:r>
              <a:rPr lang="fr-FR" altLang="fr-FR" smtClean="0">
                <a:latin typeface="Times" pitchFamily="99" charset="0"/>
              </a:rPr>
              <a:t>Cela peut être </a:t>
            </a:r>
            <a:r>
              <a:rPr lang="fr-FR" altLang="fr-FR" b="1" smtClean="0">
                <a:latin typeface="Times" pitchFamily="99" charset="0"/>
              </a:rPr>
              <a:t>un régime complémentaire de retraite </a:t>
            </a:r>
            <a:r>
              <a:rPr lang="fr-FR" altLang="fr-FR" smtClean="0">
                <a:latin typeface="Times" pitchFamily="99" charset="0"/>
              </a:rPr>
              <a:t>(communément appelé le « fonds de pension ») ou tout autre </a:t>
            </a:r>
            <a:r>
              <a:rPr lang="fr-FR" altLang="fr-FR" b="1" smtClean="0">
                <a:latin typeface="Times" pitchFamily="99" charset="0"/>
              </a:rPr>
              <a:t>régime collectif d’épargne-retraite </a:t>
            </a:r>
            <a:r>
              <a:rPr lang="fr-FR" altLang="fr-FR" smtClean="0">
                <a:latin typeface="Times" pitchFamily="99" charset="0"/>
              </a:rPr>
              <a:t>(REER collectif, régime de participation différée aux bénéfices, régime de retraite simplifié, régime volontaire d’épargne-retraite, etc.).  Le’’ fonds de pension’’ représente bien souvent l’entrée de fonds la plus importante durant la retraite.  Évidemment pour que ce soit le cas, vous devez avoir acquis un nombre important d’années de service pour le calcul de celui-ci.  Si vous avez un petit nombre d’années de service, le résultat sera moindre.</a:t>
            </a:r>
            <a:endParaRPr lang="fr-CA" altLang="fr-FR" smtClean="0">
              <a:latin typeface="Times" pitchFamily="99" charset="0"/>
            </a:endParaRPr>
          </a:p>
          <a:p>
            <a:r>
              <a:rPr lang="fr-FR" altLang="fr-FR" smtClean="0">
                <a:latin typeface="Times" pitchFamily="99" charset="0"/>
              </a:rPr>
              <a:t>Pas plus de </a:t>
            </a:r>
            <a:r>
              <a:rPr lang="fr-FR" altLang="fr-FR" b="1" smtClean="0">
                <a:latin typeface="Times" pitchFamily="99" charset="0"/>
              </a:rPr>
              <a:t>53% </a:t>
            </a:r>
            <a:r>
              <a:rPr lang="fr-FR" altLang="fr-FR" smtClean="0">
                <a:latin typeface="Times" pitchFamily="99" charset="0"/>
              </a:rPr>
              <a:t>des travailleurs détiennent un régime collectif d’épargne-retraite  (Source : Portrait du marché de la retraite, édition de 2010). Et encore là, ces régimes n’ont pas tous la même valeur.</a:t>
            </a:r>
            <a:endParaRPr lang="fr-CA" altLang="fr-FR" smtClean="0">
              <a:latin typeface="Times" pitchFamily="99" charset="0"/>
            </a:endParaRPr>
          </a:p>
          <a:p>
            <a:r>
              <a:rPr lang="fr-FR" altLang="fr-FR" smtClean="0">
                <a:latin typeface="Times" pitchFamily="99" charset="0"/>
              </a:rPr>
              <a:t>Le RVER, régime volontaire d’épargne-retraite, vise les travailleurs, salariés et autonomes ainsi que les épargnants (selon la Loi et Règlement du RVER) qui n’ont pas accès à un régime collectif d’épargne-retraite. À débuté en juillet 2014. </a:t>
            </a:r>
            <a:endParaRPr lang="fr-CA" altLang="fr-FR" smtClean="0">
              <a:latin typeface="Times" pitchFamily="99" charset="0"/>
            </a:endParaRPr>
          </a:p>
          <a:p>
            <a:pPr eaLnBrk="1" hangingPunct="1"/>
            <a:endParaRPr lang="fr-FR" altLang="fr-FR" smtClean="0">
              <a:latin typeface="Times" pitchFamily="99" charset="0"/>
            </a:endParaRPr>
          </a:p>
          <a:p>
            <a:pPr eaLnBrk="1" hangingPunct="1"/>
            <a:endParaRPr lang="fr-FR" altLang="fr-FR" smtClean="0">
              <a:latin typeface="Times" pitchFamily="99" charset="0"/>
            </a:endParaRPr>
          </a:p>
          <a:p>
            <a:pPr eaLnBrk="1" hangingPunct="1"/>
            <a:r>
              <a:rPr lang="fr-CA" altLang="fr-FR" b="1" smtClean="0">
                <a:latin typeface="Times" pitchFamily="99" charset="0"/>
              </a:rPr>
              <a:t>4- Vos économies: REER, CELI et autres. </a:t>
            </a:r>
          </a:p>
          <a:p>
            <a:pPr eaLnBrk="1" hangingPunct="1"/>
            <a:r>
              <a:rPr lang="fr-CA" altLang="fr-FR" smtClean="0">
                <a:latin typeface="Times" pitchFamily="99" charset="0"/>
              </a:rPr>
              <a:t>C’est donc dire qu’environ </a:t>
            </a:r>
            <a:r>
              <a:rPr lang="fr-CA" altLang="fr-FR" b="1" smtClean="0">
                <a:latin typeface="Times" pitchFamily="99" charset="0"/>
              </a:rPr>
              <a:t>47 % </a:t>
            </a:r>
            <a:r>
              <a:rPr lang="fr-CA" altLang="fr-FR" smtClean="0">
                <a:latin typeface="Times" pitchFamily="99" charset="0"/>
              </a:rPr>
              <a:t>des travailleurs n’ont pas de régime collectif de retraite. Ils doivent préparer seuls leur retraite en achetant des REER individuels, CÉLI, RVER ou en épargnant autrement.</a:t>
            </a:r>
          </a:p>
          <a:p>
            <a:pPr eaLnBrk="1" hangingPunct="1"/>
            <a:endParaRPr lang="fr-CA" altLang="fr-FR" b="1" smtClean="0">
              <a:latin typeface="Times" pitchFamily="99" charset="0"/>
            </a:endParaRPr>
          </a:p>
          <a:p>
            <a:pPr eaLnBrk="1" hangingPunct="1"/>
            <a:r>
              <a:rPr lang="fr-CA" altLang="fr-FR" smtClean="0">
                <a:latin typeface="Times" pitchFamily="99" charset="0"/>
              </a:rPr>
              <a:t>Ils peuvent donc avoir 3 sources de revenus de retraite pour remplacer le revenu de travail perdu.  </a:t>
            </a:r>
          </a:p>
          <a:p>
            <a:pPr eaLnBrk="1" hangingPunct="1"/>
            <a:endParaRPr lang="fr-CA" altLang="fr-FR" smtClean="0">
              <a:latin typeface="Times" pitchFamily="99" charset="0"/>
            </a:endParaRPr>
          </a:p>
          <a:p>
            <a:pPr eaLnBrk="1" hangingPunct="1"/>
            <a:r>
              <a:rPr lang="fr-CA" altLang="fr-FR" smtClean="0">
                <a:latin typeface="Times" pitchFamily="99" charset="0"/>
              </a:rPr>
              <a:t>Les travailleurs avec un régime de retraite mais sans économies ont eux aussi 3 sources de revenus de retraite.</a:t>
            </a:r>
          </a:p>
          <a:p>
            <a:pPr eaLnBrk="1" hangingPunct="1"/>
            <a:endParaRPr lang="fr-CA" altLang="fr-FR" smtClean="0">
              <a:latin typeface="Times" pitchFamily="99" charset="0"/>
            </a:endParaRPr>
          </a:p>
          <a:p>
            <a:endParaRPr lang="fr-CA" altLang="fr-FR" smtClean="0">
              <a:latin typeface="Times" pitchFamily="99" charset="0"/>
            </a:endParaRPr>
          </a:p>
        </p:txBody>
      </p:sp>
      <p:sp>
        <p:nvSpPr>
          <p:cNvPr id="58372"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58373"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BEED936A-228A-4DFF-BA98-D9B2BC947F16}" type="slidenum">
              <a:rPr lang="fr-CA" altLang="fr-FR" sz="1400">
                <a:latin typeface="Times" pitchFamily="99" charset="0"/>
              </a:rPr>
              <a:pPr/>
              <a:t>4</a:t>
            </a:fld>
            <a:endParaRPr lang="fr-CA" altLang="fr-FR" sz="1400">
              <a:latin typeface="Times" pitchFamily="99" charset="0"/>
            </a:endParaRPr>
          </a:p>
        </p:txBody>
      </p:sp>
      <p:sp>
        <p:nvSpPr>
          <p:cNvPr id="5837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a:ln/>
        </p:spPr>
      </p:sp>
      <p:sp>
        <p:nvSpPr>
          <p:cNvPr id="3" name="Espace réservé des commentaires 2"/>
          <p:cNvSpPr>
            <a:spLocks noGrp="1"/>
          </p:cNvSpPr>
          <p:nvPr>
            <p:ph type="body" idx="1"/>
          </p:nvPr>
        </p:nvSpPr>
        <p:spPr/>
        <p:txBody>
          <a:bodyPr>
            <a:normAutofit fontScale="70000" lnSpcReduction="20000"/>
          </a:bodyPr>
          <a:lstStyle/>
          <a:p>
            <a:pPr>
              <a:defRPr/>
            </a:pPr>
            <a:r>
              <a:rPr lang="fr-CA" dirty="0" smtClean="0"/>
              <a:t>Les spécialistes disent; qu’en général une personne a besoin d’environ 70 % de son revenu annuel brut moyen des trois dernières années pour maintenir son niveau de vie.</a:t>
            </a:r>
            <a:r>
              <a:rPr lang="fr-CA" b="1" dirty="0" smtClean="0"/>
              <a:t> </a:t>
            </a:r>
            <a:r>
              <a:rPr lang="fr-CA" dirty="0" smtClean="0"/>
              <a:t>Attention ! Cette « règle des 70 % » ne s’applique pas toujours ; tout dépend de votre revenu de travail, de vos projets de retraite, de la composition du ménage. </a:t>
            </a:r>
          </a:p>
          <a:p>
            <a:pPr>
              <a:defRPr/>
            </a:pPr>
            <a:r>
              <a:rPr lang="fr-CA" dirty="0" smtClean="0"/>
              <a:t>L’objectif diminue progressivement avec l’augmentation du revenu, différentes études externes confirment qu’un objectif de 60 % du revenu brut, d’avant la retraite, serait suffisant pour une personne dont le revenu est supérieur à 150 % du MGA (environ 83,850$ en 2018).</a:t>
            </a:r>
          </a:p>
          <a:p>
            <a:pPr>
              <a:defRPr/>
            </a:pPr>
            <a:endParaRPr lang="fr-CA" dirty="0" smtClean="0"/>
          </a:p>
          <a:p>
            <a:pPr>
              <a:defRPr/>
            </a:pPr>
            <a:r>
              <a:rPr lang="fr-CA" dirty="0" smtClean="0"/>
              <a:t>Pourquoi un % moindre du revenu brut annuel</a:t>
            </a:r>
          </a:p>
          <a:p>
            <a:pPr>
              <a:defRPr/>
            </a:pPr>
            <a:endParaRPr lang="fr-CA" dirty="0" smtClean="0"/>
          </a:p>
          <a:p>
            <a:pPr eaLnBrk="1" hangingPunct="1">
              <a:defRPr/>
            </a:pPr>
            <a:r>
              <a:rPr lang="fr-CA" dirty="0" smtClean="0"/>
              <a:t>P</a:t>
            </a:r>
            <a:r>
              <a:rPr lang="fr-FR" altLang="fr-FR" dirty="0" err="1" smtClean="0">
                <a:latin typeface="Times" pitchFamily="99" charset="0"/>
              </a:rPr>
              <a:t>arce</a:t>
            </a:r>
            <a:r>
              <a:rPr lang="fr-FR" altLang="fr-FR" dirty="0" smtClean="0">
                <a:latin typeface="Times" pitchFamily="99" charset="0"/>
              </a:rPr>
              <a:t> que vous n’êtes plus sur le marché du travail, vous n’avez plus à assurer les dépenses suivantes:   </a:t>
            </a:r>
          </a:p>
          <a:p>
            <a:pPr eaLnBrk="1" hangingPunct="1">
              <a:defRPr/>
            </a:pPr>
            <a:r>
              <a:rPr lang="fr-FR" altLang="fr-FR" dirty="0" smtClean="0">
                <a:latin typeface="Times" pitchFamily="99" charset="0"/>
              </a:rPr>
              <a:t>-assurance emploi</a:t>
            </a:r>
          </a:p>
          <a:p>
            <a:pPr eaLnBrk="1" hangingPunct="1">
              <a:buFontTx/>
              <a:buChar char="-"/>
              <a:defRPr/>
            </a:pPr>
            <a:r>
              <a:rPr lang="fr-FR" altLang="fr-FR" dirty="0" smtClean="0">
                <a:latin typeface="Times" pitchFamily="99" charset="0"/>
              </a:rPr>
              <a:t>régime d’assurance parentale</a:t>
            </a:r>
          </a:p>
          <a:p>
            <a:pPr eaLnBrk="1" hangingPunct="1">
              <a:buFontTx/>
              <a:buChar char="-"/>
              <a:defRPr/>
            </a:pPr>
            <a:r>
              <a:rPr lang="fr-FR" altLang="fr-FR" dirty="0" smtClean="0">
                <a:latin typeface="Times" pitchFamily="99" charset="0"/>
              </a:rPr>
              <a:t>cotisations au Régime de rentes du Québec</a:t>
            </a:r>
          </a:p>
          <a:p>
            <a:pPr eaLnBrk="1" hangingPunct="1">
              <a:buFontTx/>
              <a:buChar char="-"/>
              <a:defRPr/>
            </a:pPr>
            <a:r>
              <a:rPr lang="fr-FR" altLang="fr-FR" dirty="0" smtClean="0">
                <a:latin typeface="Times" pitchFamily="99" charset="0"/>
              </a:rPr>
              <a:t>cotisations syndicales ou professionnelles</a:t>
            </a:r>
          </a:p>
          <a:p>
            <a:pPr eaLnBrk="1" hangingPunct="1">
              <a:buFontTx/>
              <a:buChar char="-"/>
              <a:defRPr/>
            </a:pPr>
            <a:r>
              <a:rPr lang="fr-FR" altLang="fr-FR" dirty="0" smtClean="0">
                <a:latin typeface="Times" pitchFamily="99" charset="0"/>
              </a:rPr>
              <a:t>cotisations au régime de retraite</a:t>
            </a:r>
          </a:p>
          <a:p>
            <a:pPr eaLnBrk="1" hangingPunct="1">
              <a:buFontTx/>
              <a:buChar char="-"/>
              <a:defRPr/>
            </a:pPr>
            <a:r>
              <a:rPr lang="fr-FR" altLang="fr-FR" dirty="0" smtClean="0">
                <a:latin typeface="Times" pitchFamily="99" charset="0"/>
              </a:rPr>
              <a:t>moins d’impôt (puisqu’il y a baisse de revenus)</a:t>
            </a:r>
          </a:p>
          <a:p>
            <a:pPr eaLnBrk="1" hangingPunct="1">
              <a:defRPr/>
            </a:pPr>
            <a:r>
              <a:rPr lang="fr-FR" altLang="fr-FR" dirty="0" smtClean="0">
                <a:latin typeface="Times" pitchFamily="99" charset="0"/>
              </a:rPr>
              <a:t>  </a:t>
            </a:r>
            <a:r>
              <a:rPr lang="fr-CA" altLang="fr-FR" dirty="0" smtClean="0">
                <a:latin typeface="Times" pitchFamily="99" charset="0"/>
              </a:rPr>
              <a:t>  </a:t>
            </a:r>
          </a:p>
          <a:p>
            <a:pPr eaLnBrk="1" hangingPunct="1">
              <a:defRPr/>
            </a:pPr>
            <a:r>
              <a:rPr lang="fr-CA" altLang="fr-FR" dirty="0" smtClean="0">
                <a:latin typeface="Times" pitchFamily="99" charset="0"/>
              </a:rPr>
              <a:t>À la retraite, les charges familiales sont généralement moins importantes.</a:t>
            </a:r>
          </a:p>
          <a:p>
            <a:pPr eaLnBrk="1" hangingPunct="1">
              <a:defRPr/>
            </a:pPr>
            <a:endParaRPr lang="fr-CA" altLang="fr-FR" dirty="0" smtClean="0">
              <a:latin typeface="Times" pitchFamily="99" charset="0"/>
            </a:endParaRPr>
          </a:p>
          <a:p>
            <a:pPr eaLnBrk="1" hangingPunct="1">
              <a:defRPr/>
            </a:pPr>
            <a:r>
              <a:rPr lang="fr-CA" altLang="fr-FR" dirty="0" smtClean="0">
                <a:latin typeface="Times" pitchFamily="99" charset="0"/>
              </a:rPr>
              <a:t>Le % de remplacement des revenus de travail à la retraite, soit entre 60 % et 80 % ne représente pas un but ultime à atteindre.  En effet, selon le rythme de vie que vous vous donnerez à la retraite, un % de salaire plus ou moins grand sera nécessaire, ceci en fonction </a:t>
            </a:r>
            <a:r>
              <a:rPr lang="fr-FR" altLang="fr-FR" dirty="0" smtClean="0">
                <a:latin typeface="Times" pitchFamily="99" charset="0"/>
              </a:rPr>
              <a:t>d</a:t>
            </a:r>
            <a:r>
              <a:rPr lang="fr-CA" altLang="fr-FR" dirty="0" smtClean="0">
                <a:latin typeface="Times" pitchFamily="99" charset="0"/>
              </a:rPr>
              <a:t>es buts que vous vous êtes fixés.</a:t>
            </a:r>
          </a:p>
          <a:p>
            <a:pPr eaLnBrk="1" hangingPunct="1">
              <a:defRPr/>
            </a:pPr>
            <a:r>
              <a:rPr lang="fr-CA" altLang="fr-FR" dirty="0" smtClean="0">
                <a:latin typeface="Times" pitchFamily="99" charset="0"/>
              </a:rPr>
              <a:t>Une chose est sûre toutefois: </a:t>
            </a:r>
            <a:r>
              <a:rPr lang="fr-CA" altLang="fr-FR" b="1" dirty="0" smtClean="0">
                <a:latin typeface="Times" pitchFamily="99" charset="0"/>
              </a:rPr>
              <a:t>Il faut compléter les revenus fournis par les régimes publics par de l’épargne privée. </a:t>
            </a:r>
            <a:r>
              <a:rPr lang="fr-CA" altLang="fr-FR" dirty="0" smtClean="0">
                <a:latin typeface="Times" pitchFamily="99" charset="0"/>
              </a:rPr>
              <a:t> Nous vous invitons à rencontrer un conseiller financier ou planificateur financier qui vous indiquera quelles sont les possibilités d’atteindre vos buts et de réaliser vos rêves à la retraite. </a:t>
            </a:r>
          </a:p>
          <a:p>
            <a:pPr eaLnBrk="1" hangingPunct="1">
              <a:defRPr/>
            </a:pPr>
            <a:r>
              <a:rPr lang="fr-CA" altLang="fr-FR" dirty="0" smtClean="0">
                <a:latin typeface="Times" pitchFamily="99" charset="0"/>
              </a:rPr>
              <a:t>Mais avant, </a:t>
            </a:r>
            <a:r>
              <a:rPr lang="fr-FR" altLang="fr-FR" dirty="0" smtClean="0">
                <a:latin typeface="Times" pitchFamily="99" charset="0"/>
              </a:rPr>
              <a:t>vous pouvez utiliser </a:t>
            </a:r>
            <a:r>
              <a:rPr lang="fr-FR" altLang="fr-FR" b="1" dirty="0" err="1" smtClean="0">
                <a:latin typeface="Times" pitchFamily="99" charset="0"/>
              </a:rPr>
              <a:t>Simulretraite</a:t>
            </a:r>
            <a:r>
              <a:rPr lang="fr-FR" altLang="fr-FR" b="1" dirty="0" smtClean="0">
                <a:latin typeface="Times" pitchFamily="99" charset="0"/>
              </a:rPr>
              <a:t>, </a:t>
            </a:r>
            <a:r>
              <a:rPr lang="fr-FR" altLang="fr-FR" dirty="0" smtClean="0">
                <a:latin typeface="Times" pitchFamily="99" charset="0"/>
              </a:rPr>
              <a:t>l’outil de simulation des revenus à la retraite que vous trouverez sur le site Internet de Retraite Québec. Un code d’accès (</a:t>
            </a:r>
            <a:r>
              <a:rPr lang="fr-FR" altLang="fr-FR" dirty="0" err="1" smtClean="0">
                <a:latin typeface="Times" pitchFamily="99" charset="0"/>
              </a:rPr>
              <a:t>ClicSéqur</a:t>
            </a:r>
            <a:r>
              <a:rPr lang="fr-FR" altLang="fr-FR" dirty="0" smtClean="0">
                <a:latin typeface="Times" pitchFamily="99" charset="0"/>
              </a:rPr>
              <a:t>) est nécessaire.</a:t>
            </a:r>
            <a:endParaRPr lang="fr-CA" altLang="fr-FR" dirty="0" smtClean="0">
              <a:latin typeface="Times" pitchFamily="99" charset="0"/>
            </a:endParaRPr>
          </a:p>
          <a:p>
            <a:pPr>
              <a:defRPr/>
            </a:pPr>
            <a:endParaRPr lang="fr-CA" dirty="0" smtClean="0"/>
          </a:p>
          <a:p>
            <a:pPr>
              <a:defRPr/>
            </a:pPr>
            <a:r>
              <a:rPr lang="fr-CA" dirty="0" smtClean="0"/>
              <a:t>Le guide de la planification financière à la retraite et 99 trucs pour économiser sans trop se priver sont  disponibles sur le site Web de Question Retraite</a:t>
            </a:r>
            <a:endParaRPr lang="fr-CA" dirty="0"/>
          </a:p>
        </p:txBody>
      </p:sp>
      <p:sp>
        <p:nvSpPr>
          <p:cNvPr id="59396"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59397"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26D5BE82-AC0C-4008-A91A-84C34E7CA62E}" type="slidenum">
              <a:rPr lang="fr-CA" altLang="fr-FR" sz="1400">
                <a:latin typeface="Times" pitchFamily="99" charset="0"/>
              </a:rPr>
              <a:pPr/>
              <a:t>5</a:t>
            </a:fld>
            <a:endParaRPr lang="fr-CA" altLang="fr-FR" sz="1400">
              <a:latin typeface="Times" pitchFamily="99" charset="0"/>
            </a:endParaRPr>
          </a:p>
        </p:txBody>
      </p:sp>
      <p:sp>
        <p:nvSpPr>
          <p:cNvPr id="59398"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fr-CA" sz="1000" dirty="0"/>
              <a:t>Le Régime de rentes du Québec est un régime d'assurance public et obligatoire. Il offre aux personnes qui travaillent ou ont déjà travaillé au Québec, ainsi qu'à leurs proches, une protection financière de base lors de la retraite, en cas d'invalidité et au décès, que voici : </a:t>
            </a:r>
            <a:endParaRPr lang="fr-CA" altLang="fr-FR" sz="1000" dirty="0"/>
          </a:p>
          <a:p>
            <a:pPr algn="just">
              <a:buFont typeface="Arial"/>
              <a:buChar char="•"/>
              <a:defRPr/>
            </a:pPr>
            <a:r>
              <a:rPr lang="fr-CA" altLang="fr-FR" sz="2700" b="1" dirty="0"/>
              <a:t> La rente de retraite</a:t>
            </a:r>
          </a:p>
          <a:p>
            <a:pPr marL="112163" lvl="1">
              <a:defRPr/>
            </a:pPr>
            <a:r>
              <a:rPr lang="fr-CA" altLang="fr-FR" sz="2400" dirty="0"/>
              <a:t>         Le supplément à la rente</a:t>
            </a:r>
          </a:p>
          <a:p>
            <a:pPr marL="112163" lvl="1" algn="just">
              <a:defRPr/>
            </a:pPr>
            <a:r>
              <a:rPr lang="fr-CA" altLang="fr-FR" sz="2400" dirty="0"/>
              <a:t>         Le montant additionnel pour invalidité</a:t>
            </a:r>
          </a:p>
          <a:p>
            <a:pPr algn="just">
              <a:buFont typeface="Arial"/>
              <a:buChar char="•"/>
              <a:defRPr/>
            </a:pPr>
            <a:r>
              <a:rPr lang="fr-CA" altLang="fr-FR" sz="2700" b="1" dirty="0"/>
              <a:t> Les prestations de survivants</a:t>
            </a:r>
            <a:r>
              <a:rPr lang="fr-CA" altLang="fr-FR" sz="2700" b="1" dirty="0">
                <a:hlinkClick r:id="rId3" action="ppaction://hlinksldjump"/>
              </a:rPr>
              <a:t> </a:t>
            </a:r>
            <a:r>
              <a:rPr lang="fr-CA" altLang="fr-FR" b="1" dirty="0" smtClean="0">
                <a:hlinkClick r:id="rId3" action="ppaction://hlinksldjump"/>
              </a:rPr>
              <a:t> </a:t>
            </a:r>
            <a:r>
              <a:rPr lang="fr-CA" altLang="fr-FR" b="1" dirty="0" smtClean="0"/>
              <a:t>             </a:t>
            </a:r>
          </a:p>
          <a:p>
            <a:pPr lvl="1" algn="just">
              <a:defRPr/>
            </a:pPr>
            <a:r>
              <a:rPr lang="fr-CA" altLang="fr-FR" sz="2400" dirty="0"/>
              <a:t>La prestation de décès</a:t>
            </a:r>
          </a:p>
          <a:p>
            <a:pPr lvl="1" algn="just">
              <a:defRPr/>
            </a:pPr>
            <a:r>
              <a:rPr lang="fr-CA" altLang="fr-FR" sz="2400" dirty="0"/>
              <a:t>La rente de conjoint survivant                   </a:t>
            </a:r>
          </a:p>
          <a:p>
            <a:pPr lvl="1" algn="just">
              <a:defRPr/>
            </a:pPr>
            <a:r>
              <a:rPr lang="fr-CA" altLang="fr-FR" sz="2400" dirty="0"/>
              <a:t>La rente d'orphelin </a:t>
            </a:r>
            <a:r>
              <a:rPr lang="fr-CA" altLang="fr-FR" dirty="0" smtClean="0"/>
              <a:t>                     </a:t>
            </a:r>
          </a:p>
          <a:p>
            <a:pPr algn="just">
              <a:buFont typeface="Arial"/>
              <a:buChar char="•"/>
              <a:defRPr/>
            </a:pPr>
            <a:r>
              <a:rPr lang="fr-CA" altLang="fr-FR" sz="2700" b="1" dirty="0"/>
              <a:t> Les prestations pour invalidité</a:t>
            </a:r>
            <a:r>
              <a:rPr lang="fr-CA" altLang="fr-FR" sz="2700" b="1" dirty="0">
                <a:hlinkClick r:id="rId4" action="ppaction://hlinksldjump"/>
              </a:rPr>
              <a:t> </a:t>
            </a:r>
            <a:r>
              <a:rPr lang="fr-CA" altLang="fr-FR" b="1" dirty="0" smtClean="0">
                <a:hlinkClick r:id="rId4" action="ppaction://hlinksldjump"/>
              </a:rPr>
              <a:t> </a:t>
            </a:r>
            <a:r>
              <a:rPr lang="fr-CA" altLang="fr-FR" b="1" dirty="0" smtClean="0"/>
              <a:t>                 </a:t>
            </a:r>
          </a:p>
          <a:p>
            <a:pPr lvl="1" algn="just">
              <a:defRPr/>
            </a:pPr>
            <a:r>
              <a:rPr lang="fr-CA" altLang="fr-FR" sz="2400" dirty="0"/>
              <a:t>La rente d'invalidité                           </a:t>
            </a:r>
          </a:p>
          <a:p>
            <a:pPr lvl="1" algn="just">
              <a:defRPr/>
            </a:pPr>
            <a:r>
              <a:rPr lang="fr-CA" altLang="fr-FR" sz="2400" dirty="0"/>
              <a:t>La rente d'enfant de personne invalide  </a:t>
            </a:r>
          </a:p>
          <a:p>
            <a:pPr eaLnBrk="1" hangingPunct="1">
              <a:defRPr/>
            </a:pPr>
            <a:endParaRPr lang="fr-CA" altLang="fr-FR" sz="1000" dirty="0"/>
          </a:p>
        </p:txBody>
      </p:sp>
      <p:sp>
        <p:nvSpPr>
          <p:cNvPr id="6042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E6A91DD7-8805-4299-80DA-2DAD365DC013}" type="slidenum">
              <a:rPr lang="fr-CA" altLang="fr-FR" sz="1400">
                <a:latin typeface="Times" pitchFamily="99" charset="0"/>
              </a:rPr>
              <a:pPr/>
              <a:t>6</a:t>
            </a:fld>
            <a:endParaRPr lang="fr-CA" altLang="fr-FR" sz="1400">
              <a:latin typeface="Times" pitchFamily="99" charset="0"/>
            </a:endParaRPr>
          </a:p>
        </p:txBody>
      </p:sp>
      <p:sp>
        <p:nvSpPr>
          <p:cNvPr id="60421"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042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a:ln/>
        </p:spPr>
      </p:sp>
      <p:sp>
        <p:nvSpPr>
          <p:cNvPr id="6144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ltLang="fr-FR" smtClean="0">
              <a:latin typeface="Times" pitchFamily="99" charset="0"/>
            </a:endParaRPr>
          </a:p>
        </p:txBody>
      </p:sp>
      <p:sp>
        <p:nvSpPr>
          <p:cNvPr id="61444"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#1</a:t>
            </a:r>
          </a:p>
        </p:txBody>
      </p:sp>
      <p:sp>
        <p:nvSpPr>
          <p:cNvPr id="61445"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1446"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fld id="{7D8EEE3C-B635-4E80-816A-C4F052DADB09}" type="slidenum">
              <a:rPr lang="fr-CA" altLang="fr-FR" sz="1400">
                <a:latin typeface="Times" pitchFamily="99" charset="0"/>
              </a:rPr>
              <a:pPr/>
              <a:t>7</a:t>
            </a:fld>
            <a:endParaRPr lang="fr-CA" altLang="fr-FR" sz="1400">
              <a:latin typeface="Times" pitchFamily="99"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ce réservé de l'image des diapositives 1"/>
          <p:cNvSpPr>
            <a:spLocks noGrp="1" noRot="1" noChangeAspect="1" noTextEdit="1"/>
          </p:cNvSpPr>
          <p:nvPr>
            <p:ph type="sldImg"/>
          </p:nvPr>
        </p:nvSpPr>
        <p:spPr>
          <a:ln/>
        </p:spPr>
      </p:sp>
      <p:sp>
        <p:nvSpPr>
          <p:cNvPr id="6246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ltLang="fr-FR" smtClean="0">
              <a:latin typeface="Times" pitchFamily="99" charset="0"/>
            </a:endParaRPr>
          </a:p>
        </p:txBody>
      </p:sp>
      <p:sp>
        <p:nvSpPr>
          <p:cNvPr id="62468"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#1</a:t>
            </a:r>
          </a:p>
        </p:txBody>
      </p:sp>
      <p:sp>
        <p:nvSpPr>
          <p:cNvPr id="62469"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247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fld id="{5A051942-D10F-4542-8752-2F3E57AD2B1B}" type="slidenum">
              <a:rPr lang="fr-CA" altLang="fr-FR" sz="1400">
                <a:latin typeface="Times" pitchFamily="99" charset="0"/>
              </a:rPr>
              <a:pPr/>
              <a:t>8</a:t>
            </a:fld>
            <a:endParaRPr lang="fr-CA" altLang="fr-FR" sz="1400">
              <a:latin typeface="Times" pitchFamily="99"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z="900">
                <a:latin typeface="Times" pitchFamily="99" charset="0"/>
              </a:rPr>
              <a:t>Le partage des revenus de travail vise à partager les revenus de travail cotisés des conjoints qui mettent fin à leur union et ce, pour la période d’union légale incluant une période d’union de fait avant le mariage, le cas échéant. Le partage peut aussi  s’effectuer pour les conjoints de fait s’il y a accord mutuel.  Les revenus de travail partagés ne génèrent pas d’entrée d’argent immédiate.  Les revenus sont corrigés dans chacun des dossiers et serviront au calcul des rentes futures.</a:t>
            </a:r>
          </a:p>
          <a:p>
            <a:pPr eaLnBrk="1" hangingPunct="1"/>
            <a:r>
              <a:rPr lang="fr-FR" altLang="fr-FR" sz="900">
                <a:latin typeface="Times" pitchFamily="99" charset="0"/>
              </a:rPr>
              <a:t>Suite à un partage, les ex-conjoints recevront un avis de partage. L’avis de partage indiquera, pour la période de vie commune, les revenus sur lesquels vous avez cotisés qui ont été partagés.</a:t>
            </a:r>
          </a:p>
          <a:p>
            <a:pPr eaLnBrk="1" hangingPunct="1"/>
            <a:r>
              <a:rPr lang="fr-FR" altLang="fr-FR" sz="900">
                <a:latin typeface="Times" pitchFamily="99" charset="0"/>
              </a:rPr>
              <a:t>Le partage des revenus de travail n’a pas qu’un impact sur le montant d’une rente , mais peut rendre quelqu’un admissible à l’une des prestations.</a:t>
            </a:r>
          </a:p>
          <a:p>
            <a:pPr eaLnBrk="1" hangingPunct="1"/>
            <a:endParaRPr lang="fr-FR" altLang="fr-FR" sz="900">
              <a:latin typeface="Times" pitchFamily="99" charset="0"/>
            </a:endParaRPr>
          </a:p>
          <a:p>
            <a:pPr eaLnBrk="1" hangingPunct="1"/>
            <a:r>
              <a:rPr lang="fr-FR" altLang="fr-FR" sz="900">
                <a:latin typeface="Times" pitchFamily="99" charset="0"/>
              </a:rPr>
              <a:t>Le fait d’avoir renoncé au partage du patrimoine familial lors de l’entrée en vigueur de la Loi visant le « partage du patrimoine familial » en juillet 1989 n’évite pas automatiquement le partage des revenus du Régime de rentes du Québec, s’il y a rupture de l’union par la suite.  Une clause visant la renonciation au partage des revenus de travail  au Régime de rentes du Québec devait être inscrite dans le jugement de séparation ou de divorce pour qu’elle soit effective.</a:t>
            </a:r>
          </a:p>
          <a:p>
            <a:pPr eaLnBrk="1" hangingPunct="1"/>
            <a:endParaRPr lang="fr-FR" altLang="fr-FR" sz="900">
              <a:latin typeface="Times" pitchFamily="99" charset="0"/>
            </a:endParaRPr>
          </a:p>
          <a:p>
            <a:pPr eaLnBrk="1" hangingPunct="1"/>
            <a:r>
              <a:rPr lang="fr-FR" altLang="fr-FR" sz="900">
                <a:latin typeface="Times" pitchFamily="99" charset="0"/>
              </a:rPr>
              <a:t>Il est donc faux de prétendre que si vous avez renoncé au patrimoine familial, la situation est réglée en ce qui concerne le Régime de rentes du Québec.</a:t>
            </a:r>
          </a:p>
          <a:p>
            <a:pPr eaLnBrk="1" hangingPunct="1"/>
            <a:r>
              <a:rPr lang="fr-FR" altLang="fr-FR" sz="900">
                <a:latin typeface="Times" pitchFamily="99" charset="0"/>
              </a:rPr>
              <a:t>Pour les conjoints de fait, c’est depuis le 1er juillet 1999 qu’il est permis de procéder au partage des revenus de travail accumulés durant la période de cohabitation. Aucun automatisme n’est prévu et il n’y a aucune obligation de le faire. Les deux ex-conjoints de fait doivent convenir ou avoir convenu dans une entente au préalable leur accord de demander le partage des revenus.  Les ex-conjoints de fait qui sont séparés  depuis  au moins douze mois ont trois ans à partir de l’expiration de cette période de douze mois pour présenter une demande de partage à Retraite Québec, cela fait donc 4 ans après la rupture.</a:t>
            </a:r>
          </a:p>
          <a:p>
            <a:pPr eaLnBrk="1" hangingPunct="1"/>
            <a:r>
              <a:rPr lang="fr-FR" altLang="fr-FR" sz="900">
                <a:latin typeface="Times" pitchFamily="99" charset="0"/>
              </a:rPr>
              <a:t> </a:t>
            </a:r>
          </a:p>
          <a:p>
            <a:pPr eaLnBrk="1" hangingPunct="1"/>
            <a:r>
              <a:rPr lang="fr-FR" altLang="fr-FR" sz="900">
                <a:latin typeface="Times" pitchFamily="99" charset="0"/>
              </a:rPr>
              <a:t>La simulation des « effets du partage » permet de constater de la pertinence du partage.  Il n’y a aucun frais pour établir cette simulation. </a:t>
            </a:r>
            <a:r>
              <a:rPr lang="fr-CA" altLang="fr-FR" sz="900">
                <a:latin typeface="Times" pitchFamily="99" charset="0"/>
              </a:rPr>
              <a:t>Retraite Québec a besoin de l'autorisation écrite du conjoint qui ne demande pas la simulation ou celle de son représentant, ou encore du numéro de dossier de cour inscrit sur la requête (plumitif).</a:t>
            </a:r>
          </a:p>
          <a:p>
            <a:pPr eaLnBrk="1" hangingPunct="1"/>
            <a:r>
              <a:rPr lang="fr-FR" altLang="fr-FR" sz="900">
                <a:latin typeface="Times" pitchFamily="99" charset="0"/>
              </a:rPr>
              <a:t>On s’adresse à Retraite Québec pour plus de renseignements. </a:t>
            </a:r>
          </a:p>
          <a:p>
            <a:pPr eaLnBrk="1" hangingPunct="1"/>
            <a:r>
              <a:rPr lang="fr-FR" altLang="fr-FR" sz="900">
                <a:latin typeface="Times" pitchFamily="99" charset="0"/>
              </a:rPr>
              <a:t>Les périodes AF non certifiées ne seront plus utilisées pour le calcul des estimations sur l’avis de partage et les simulations des effets du partage.</a:t>
            </a:r>
          </a:p>
          <a:p>
            <a:pPr eaLnBrk="1" hangingPunct="1"/>
            <a:r>
              <a:rPr lang="fr-FR" altLang="fr-FR" sz="900" u="sng">
                <a:latin typeface="Times" pitchFamily="99" charset="0"/>
              </a:rPr>
              <a:t>Information sur le partage apparaissant sur le relevé: </a:t>
            </a:r>
            <a:r>
              <a:rPr lang="fr-FR" altLang="fr-FR" sz="900">
                <a:latin typeface="Times" pitchFamily="99" charset="0"/>
              </a:rPr>
              <a:t>Lorsqu’un partage a eu lieu dans un dossier, les relevés de participation qui seront émis par la suite vont faire référence au partage en restant très général. </a:t>
            </a:r>
          </a:p>
          <a:p>
            <a:pPr eaLnBrk="1" hangingPunct="1"/>
            <a:r>
              <a:rPr lang="fr-FR" altLang="fr-FR" sz="900" i="1">
                <a:latin typeface="Times" pitchFamily="99" charset="0"/>
              </a:rPr>
              <a:t>On y retrouvera l’information suivante à côté du tableau sur les revenus de travail: Vos revenus de travail admissibles sont présentés dans le tableau ci-contre. Pour les années où il y a eu un partage, ils correspondent aux revenus de travail partagés entre vous et votre ex-conjoint.</a:t>
            </a:r>
          </a:p>
          <a:p>
            <a:pPr eaLnBrk="1" hangingPunct="1"/>
            <a:r>
              <a:rPr lang="fr-FR" altLang="fr-FR" sz="900">
                <a:latin typeface="Times" pitchFamily="99" charset="0"/>
              </a:rPr>
              <a:t>À noter que les années partagées ne sont pas clairement identifiées sur le relevé de participation. Le client doit se référer à l’avis de partage envoyé une fois que le partage a été effectué ou parler à un préposé pour avoir cette information.</a:t>
            </a:r>
            <a:endParaRPr lang="fr-CA" altLang="fr-FR" sz="900">
              <a:latin typeface="Times" pitchFamily="99" charset="0"/>
            </a:endParaRPr>
          </a:p>
          <a:p>
            <a:pPr eaLnBrk="1" hangingPunct="1"/>
            <a:endParaRPr lang="fr-CA" altLang="fr-FR" sz="900">
              <a:latin typeface="Times" pitchFamily="99" charset="0"/>
            </a:endParaRPr>
          </a:p>
        </p:txBody>
      </p:sp>
      <p:sp>
        <p:nvSpPr>
          <p:cNvPr id="63492"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D16D589F-ADE5-4CD3-A0E9-369C07C28F61}" type="slidenum">
              <a:rPr lang="fr-CA" altLang="fr-FR" sz="1400">
                <a:latin typeface="Times" pitchFamily="99" charset="0"/>
              </a:rPr>
              <a:pPr/>
              <a:t>9</a:t>
            </a:fld>
            <a:endParaRPr lang="fr-CA" altLang="fr-FR" sz="1400">
              <a:latin typeface="Times" pitchFamily="99" charset="0"/>
            </a:endParaRPr>
          </a:p>
        </p:txBody>
      </p:sp>
      <p:sp>
        <p:nvSpPr>
          <p:cNvPr id="63493"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349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Si le partage à lieu, les revenus de travail inscrits au Régime de rentes du Québec et au Régime de pensions du Canada, accumulés durant la période d’union de fait et/ou de mariage, union civile,  pourront ou seront partagés jusqu’à la fin de l’union ou au prononcé du jugement.</a:t>
            </a:r>
          </a:p>
          <a:p>
            <a:pPr eaLnBrk="1" hangingPunct="1"/>
            <a:r>
              <a:rPr lang="fr-CA" altLang="fr-FR" smtClean="0">
                <a:latin typeface="Times" pitchFamily="99" charset="0"/>
              </a:rPr>
              <a:t>Les revenus accumulés avant et après la période d’union sont conservés à votre dossier entièrement.</a:t>
            </a:r>
          </a:p>
          <a:p>
            <a:pPr eaLnBrk="1" hangingPunct="1"/>
            <a:endParaRPr lang="fr-CA" altLang="fr-FR" smtClean="0">
              <a:latin typeface="Times" pitchFamily="99" charset="0"/>
            </a:endParaRPr>
          </a:p>
          <a:p>
            <a:r>
              <a:rPr lang="fr-CA" altLang="fr-FR" smtClean="0">
                <a:latin typeface="Times" pitchFamily="99" charset="0"/>
              </a:rPr>
              <a:t> </a:t>
            </a:r>
          </a:p>
          <a:p>
            <a:r>
              <a:rPr lang="fr-CA" altLang="fr-FR" smtClean="0">
                <a:latin typeface="Times" pitchFamily="99" charset="0"/>
              </a:rPr>
              <a:t>Le partage des GANA, gains admissibles non ajustés pour une année consiste en la répartition à parts égales, entre deux ex-conjoints, de la somme de leurs gains admissibles non ajustés (GANA gains admissibles non ajustés pour une année) </a:t>
            </a:r>
            <a:r>
              <a:rPr lang="fr-CA" altLang="fr-FR" b="1" smtClean="0">
                <a:latin typeface="Times" pitchFamily="99" charset="0"/>
              </a:rPr>
              <a:t>pour chacun des mois</a:t>
            </a:r>
            <a:r>
              <a:rPr lang="fr-CA" altLang="fr-FR" smtClean="0">
                <a:latin typeface="Times" pitchFamily="99" charset="0"/>
              </a:rPr>
              <a:t> compris dans une période de vie maritale (période de mariage, d'union de fait ou d'union civile).</a:t>
            </a:r>
          </a:p>
          <a:p>
            <a:pPr eaLnBrk="1" hangingPunct="1"/>
            <a:endParaRPr lang="fr-CA" altLang="fr-FR" smtClean="0">
              <a:latin typeface="Times" pitchFamily="99" charset="0"/>
            </a:endParaRPr>
          </a:p>
        </p:txBody>
      </p:sp>
      <p:sp>
        <p:nvSpPr>
          <p:cNvPr id="6451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La période de cotisation reflète l’ensemble des années qui seront considérées pour le calcul des prestations payables par Retraite Québec. La période de cotisation est une période de référence utilisée pour établir l'admissibilité à une prestation et pour calculer cette prestation.</a:t>
            </a:r>
          </a:p>
          <a:p>
            <a:pPr eaLnBrk="1" hangingPunct="1"/>
            <a:r>
              <a:rPr lang="fr-CA" altLang="fr-FR" smtClean="0">
                <a:latin typeface="Times" pitchFamily="99" charset="0"/>
              </a:rPr>
              <a:t>La rente de retraite de base (RRB=Rente de retraite de base (MMGA x 25 %)) est un montant de référence utilisé pour calculer le montant de la rente de retraite, de la rente de conjoint survivant et de la rente d'invalidité. La RRB varie en fonction des gains inscrits au dossier du cotisant et de la durée de sa période de cotisation. Elle diffère donc d'une personne à une autre.</a:t>
            </a:r>
          </a:p>
          <a:p>
            <a:pPr eaLnBrk="1" hangingPunct="1"/>
            <a:r>
              <a:rPr lang="fr-CA" altLang="fr-FR" smtClean="0">
                <a:latin typeface="Times" pitchFamily="99" charset="0"/>
              </a:rPr>
              <a:t>Pour se donner une idée, une année de cotisation au Régime permet de calculer une rente de retraite payable lorsqu’elle sera requise.  Par contre, une année de contribution ne suffit pas pour rencontrer l’admissibilité en matière de prestations de survivants ou de rente d’invalidité.</a:t>
            </a:r>
          </a:p>
          <a:p>
            <a:pPr eaLnBrk="1" hangingPunct="1"/>
            <a:endParaRPr lang="fr-CA" altLang="fr-FR" smtClean="0">
              <a:latin typeface="Times" pitchFamily="99" charset="0"/>
            </a:endParaRPr>
          </a:p>
          <a:p>
            <a:pPr eaLnBrk="1" hangingPunct="1"/>
            <a:r>
              <a:rPr lang="fr-CA" altLang="fr-FR" smtClean="0">
                <a:latin typeface="Times" pitchFamily="99" charset="0"/>
              </a:rPr>
              <a:t>Retraite Québec calcule les rentes non pas sur les revenus de travail des 3 ou 5 dernières années ou des meilleures années, mais de 18 ans jusqu’au mois précédent le versement de la rente de retraite, mois suivant le décès et par défaut 70 ans, si l’un des deux critères précédents n’est pas rencontré.</a:t>
            </a:r>
          </a:p>
          <a:p>
            <a:pPr eaLnBrk="1" hangingPunct="1"/>
            <a:endParaRPr lang="fr-CA" altLang="fr-FR" smtClean="0">
              <a:latin typeface="Times" pitchFamily="99" charset="0"/>
            </a:endParaRPr>
          </a:p>
          <a:p>
            <a:r>
              <a:rPr lang="fr-FR" altLang="fr-FR" sz="900">
                <a:latin typeface="Times" pitchFamily="99" charset="0"/>
              </a:rPr>
              <a:t>À compter de 2012, les revenus  de travail de la dernière année de la période de cotisation seront répartis  proportionnellement selon le nombre de mois avant la fin de la période de cotisation et après celle-ci .</a:t>
            </a:r>
          </a:p>
          <a:p>
            <a:r>
              <a:rPr lang="fr-FR" altLang="fr-FR" sz="900">
                <a:latin typeface="Times" pitchFamily="99" charset="0"/>
              </a:rPr>
              <a:t>Par exemple, une personne qui n’a travaillé que 3 mois en 2012 et qui a gagné 12 000 $ de revenus. </a:t>
            </a:r>
          </a:p>
          <a:p>
            <a:r>
              <a:rPr lang="fr-FR" altLang="fr-FR" sz="900">
                <a:latin typeface="Times" pitchFamily="99" charset="0"/>
              </a:rPr>
              <a:t>Elle débute sa rente de retraite  en avril 2012. Donc les 3 premiers mois font partie de la période cotisation et les 9 autres non, ceux-ci  permettront de calculer un supplément.</a:t>
            </a:r>
          </a:p>
          <a:p>
            <a:r>
              <a:rPr lang="fr-CA" altLang="fr-FR" smtClean="0">
                <a:latin typeface="Times" pitchFamily="99" charset="0"/>
              </a:rPr>
              <a:t>Répartition : 	12 000$ X 3/12 = 3 000 $  feront partie du calcul de la rente de retraite.</a:t>
            </a:r>
          </a:p>
          <a:p>
            <a:r>
              <a:rPr lang="fr-CA" altLang="fr-FR" smtClean="0">
                <a:latin typeface="Times" pitchFamily="99" charset="0"/>
              </a:rPr>
              <a:t>                        12 000 $ X 9/12 = 9 000 $ feront partie du calcul du supplément.</a:t>
            </a:r>
            <a:endParaRPr lang="fr-FR" altLang="fr-FR" sz="900">
              <a:latin typeface="Times" pitchFamily="99" charset="0"/>
            </a:endParaRPr>
          </a:p>
          <a:p>
            <a:pPr marL="0" lvl="1"/>
            <a:endParaRPr lang="fr-CA" altLang="fr-FR" smtClean="0">
              <a:latin typeface="Times" pitchFamily="99" charset="0"/>
            </a:endParaRPr>
          </a:p>
        </p:txBody>
      </p:sp>
      <p:sp>
        <p:nvSpPr>
          <p:cNvPr id="6554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40305973-6415-4225-8F97-54E5D26D7902}" type="slidenum">
              <a:rPr lang="fr-CA" altLang="fr-FR" sz="1400">
                <a:latin typeface="Times" pitchFamily="99" charset="0"/>
              </a:rPr>
              <a:pPr/>
              <a:t>11</a:t>
            </a:fld>
            <a:endParaRPr lang="fr-CA" altLang="fr-FR" sz="1400">
              <a:latin typeface="Times" pitchFamily="99" charset="0"/>
            </a:endParaRPr>
          </a:p>
        </p:txBody>
      </p:sp>
      <p:sp>
        <p:nvSpPr>
          <p:cNvPr id="65541"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554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fr-FR" altLang="fr-FR" dirty="0" smtClean="0"/>
              <a:t>En ce qui concerne la méthode de calcul des rentes, Retraite Québec devra vérifier si le cotisant a droit aux exclusions prévues à la Loi afin de lui faire bénéficier des allègements possibles pour ce qui est des événements suivants :</a:t>
            </a:r>
          </a:p>
          <a:p>
            <a:pPr marL="168244" indent="-168244">
              <a:buFont typeface="Arial" panose="020B0604020202020204" pitchFamily="34" charset="0"/>
              <a:buChar char="•"/>
              <a:defRPr/>
            </a:pPr>
            <a:r>
              <a:rPr lang="fr-FR" altLang="fr-FR" dirty="0" smtClean="0"/>
              <a:t>1-</a:t>
            </a:r>
            <a:r>
              <a:rPr lang="fr-FR" altLang="fr-FR" dirty="0" smtClean="0">
                <a:solidFill>
                  <a:srgbClr val="FF0000"/>
                </a:solidFill>
              </a:rPr>
              <a:t>Les mois exclus sont ceux qui sont </a:t>
            </a:r>
            <a:r>
              <a:rPr lang="fr-CA" altLang="fr-FR" dirty="0" smtClean="0">
                <a:solidFill>
                  <a:srgbClr val="FF0000"/>
                </a:solidFill>
              </a:rPr>
              <a:t>compris dans la période où les revenus de travail sont à 0$  pendant qu’un enfant à moins de 7 ans et que le cotisant est admissible aux prestations familiales.</a:t>
            </a:r>
          </a:p>
          <a:p>
            <a:pPr eaLnBrk="1" hangingPunct="1">
              <a:defRPr/>
            </a:pPr>
            <a:r>
              <a:rPr lang="fr-CA" altLang="fr-FR" dirty="0" smtClean="0">
                <a:solidFill>
                  <a:srgbClr val="FF0000"/>
                </a:solidFill>
              </a:rPr>
              <a:t>Faire la distinction entre l’admissibilité à un programme et le fait de devenir payable à celui-ci. Par exemple, il y a quelques années le montant alloué à la Prestation familiale était calculé selon le revenu de la famille. Si le revenu dépassait le seuil établi, le cotisant ne recevait aucune somme mais était admissible.</a:t>
            </a:r>
          </a:p>
          <a:p>
            <a:pPr eaLnBrk="1" hangingPunct="1">
              <a:defRPr/>
            </a:pPr>
            <a:endParaRPr lang="fr-FR" altLang="fr-FR" dirty="0" smtClean="0"/>
          </a:p>
          <a:p>
            <a:pPr eaLnBrk="1" hangingPunct="1">
              <a:defRPr/>
            </a:pPr>
            <a:r>
              <a:rPr lang="fr-FR" altLang="fr-FR" dirty="0" smtClean="0"/>
              <a:t>Période de prestations familiales : EX : Période pendant laquelle la cotisante ou le cotisant  est resté à la maison pour s’occuper des enfants.  La période visée se situe au mois suivant la naissance du premier enfant jusqu’à l’âge de 7 ans de chacun des enfants suivants. Cette exclusion s’adresse généralement aux femmes, mais un homme qui aurait été admissible aux prestations familiales pourrait bénéficier de cette exclusion.  Donner un exemple : sans période de prestations et un exemple avec période de prestations familiales.</a:t>
            </a:r>
          </a:p>
          <a:p>
            <a:pPr eaLnBrk="1" hangingPunct="1">
              <a:defRPr/>
            </a:pPr>
            <a:endParaRPr lang="fr-CA" altLang="fr-FR" dirty="0" smtClean="0">
              <a:solidFill>
                <a:srgbClr val="FF0000"/>
              </a:solidFill>
            </a:endParaRPr>
          </a:p>
          <a:p>
            <a:pPr eaLnBrk="1" hangingPunct="1">
              <a:defRPr/>
            </a:pPr>
            <a:endParaRPr lang="fr-FR" altLang="fr-FR" dirty="0" smtClean="0"/>
          </a:p>
          <a:p>
            <a:pPr marL="168244" indent="-168244">
              <a:buFont typeface="Arial" panose="020B0604020202020204" pitchFamily="34" charset="0"/>
              <a:buChar char="•"/>
              <a:defRPr/>
            </a:pPr>
            <a:r>
              <a:rPr lang="fr-FR" altLang="fr-FR" dirty="0" smtClean="0"/>
              <a:t>2-La période pendant laquelle une personne a reçu une rente d’invalidité du Régime de rentes du Québec et/ou du Régime de pensions du Canada.</a:t>
            </a:r>
          </a:p>
          <a:p>
            <a:pPr marL="168244" indent="-168244">
              <a:buFont typeface="Arial" panose="020B0604020202020204" pitchFamily="34" charset="0"/>
              <a:buChar char="•"/>
              <a:defRPr/>
            </a:pPr>
            <a:r>
              <a:rPr lang="fr-FR" altLang="fr-FR" dirty="0" smtClean="0"/>
              <a:t>3-La période pendant laquelle une personne a reçu des prestations non réduites de la CNESST pour une période consécutive d’au moins 24 mois. CNESST : Commission des normes , de l’équité, de la santé et de la sécurité du travail.</a:t>
            </a:r>
          </a:p>
          <a:p>
            <a:pPr eaLnBrk="1" hangingPunct="1">
              <a:defRPr/>
            </a:pPr>
            <a:r>
              <a:rPr lang="fr-CA" altLang="fr-FR" dirty="0" smtClean="0"/>
              <a:t>Depuis le 1er janvier 2005, le crédit d'impôt remboursable pour le Soutien aux enfants remplace les prestations familiales (soit la prestation familiale et l'allocation pour enfant handicapé) de même que le crédit d'impôt non remboursable pour enfant à charge et la réduction d'impôt à l'égard de la famille</a:t>
            </a:r>
          </a:p>
          <a:p>
            <a:pPr eaLnBrk="1" hangingPunct="1">
              <a:defRPr/>
            </a:pPr>
            <a:endParaRPr lang="fr-CA" altLang="fr-FR" dirty="0" smtClean="0"/>
          </a:p>
          <a:p>
            <a:pPr eaLnBrk="1" hangingPunct="1">
              <a:defRPr/>
            </a:pPr>
            <a:r>
              <a:rPr lang="fr-CA" altLang="fr-FR" dirty="0" smtClean="0">
                <a:solidFill>
                  <a:srgbClr val="FF0000"/>
                </a:solidFill>
              </a:rPr>
              <a:t>Les exclusions peuvent aider certaines personnes pour l’admissibilité à une rente. Par ailleurs, elles sont toujours avantageuses pour le calcul puisque des années de gains nuls sont enlevés du calcul de la rente.</a:t>
            </a:r>
            <a:endParaRPr lang="fr-FR" altLang="fr-FR" dirty="0" smtClean="0"/>
          </a:p>
          <a:p>
            <a:pPr eaLnBrk="1" hangingPunct="1">
              <a:defRPr/>
            </a:pPr>
            <a:endParaRPr lang="fr-FR" altLang="fr-FR" dirty="0" smtClean="0"/>
          </a:p>
        </p:txBody>
      </p:sp>
      <p:sp>
        <p:nvSpPr>
          <p:cNvPr id="66564"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F6B05045-7817-44ED-8852-8182C0786E44}" type="slidenum">
              <a:rPr lang="fr-CA" altLang="fr-FR" sz="1400">
                <a:latin typeface="Times" pitchFamily="99" charset="0"/>
              </a:rPr>
              <a:pPr/>
              <a:t>12</a:t>
            </a:fld>
            <a:endParaRPr lang="fr-CA" altLang="fr-FR" sz="1400">
              <a:latin typeface="Times" pitchFamily="99" charset="0"/>
            </a:endParaRPr>
          </a:p>
        </p:txBody>
      </p:sp>
      <p:sp>
        <p:nvSpPr>
          <p:cNvPr id="66565"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656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Times" pitchFamily="99" charset="0"/>
              </a:rPr>
              <a:t>Le retranchement est le fait de soustraire de la période de cotisation des mois où les revenus de travail (GANA) sont faibles ou nuls, afin d’augmenter la moyenne des gains des personnes qui ont été dans l’impossibilité de cotiser au Régime pour des raisons hors de leur contrôle (ex: études, cessation d’emploi, maladie, etc.)</a:t>
            </a:r>
          </a:p>
          <a:p>
            <a:pPr eaLnBrk="1" hangingPunct="1"/>
            <a:endParaRPr lang="fr-FR" altLang="fr-FR" smtClean="0">
              <a:latin typeface="Times" pitchFamily="99" charset="0"/>
            </a:endParaRPr>
          </a:p>
          <a:p>
            <a:pPr eaLnBrk="1" hangingPunct="1"/>
            <a:r>
              <a:rPr lang="fr-FR" altLang="fr-FR" smtClean="0">
                <a:latin typeface="Times" pitchFamily="99" charset="0"/>
              </a:rPr>
              <a:t>Signalons que la période de cotisation se calcule en mois même si les exemples  sont expliqués en années.  Si la majorité des participants sont nés après 1947, l’exemple pourrait être :</a:t>
            </a:r>
          </a:p>
          <a:p>
            <a:pPr eaLnBrk="1" hangingPunct="1"/>
            <a:r>
              <a:rPr lang="fr-FR" altLang="fr-FR" smtClean="0">
                <a:latin typeface="Times" pitchFamily="99" charset="0"/>
              </a:rPr>
              <a:t>Période pour quelqu’un qui demandera sa rente à 60 ans:</a:t>
            </a:r>
          </a:p>
          <a:p>
            <a:pPr eaLnBrk="1" hangingPunct="1"/>
            <a:r>
              <a:rPr lang="fr-FR" altLang="fr-FR" smtClean="0">
                <a:latin typeface="Times" pitchFamily="99" charset="0"/>
              </a:rPr>
              <a:t>Fin:                                                                          60 ans</a:t>
            </a:r>
          </a:p>
          <a:p>
            <a:pPr eaLnBrk="1" hangingPunct="1"/>
            <a:r>
              <a:rPr lang="fr-FR" altLang="fr-FR" smtClean="0">
                <a:latin typeface="Times" pitchFamily="99" charset="0"/>
              </a:rPr>
              <a:t>Début:                                                                  -  </a:t>
            </a:r>
            <a:r>
              <a:rPr lang="fr-FR" altLang="fr-FR" u="sng" smtClean="0">
                <a:latin typeface="Times" pitchFamily="99" charset="0"/>
              </a:rPr>
              <a:t>18 ans</a:t>
            </a:r>
          </a:p>
          <a:p>
            <a:pPr eaLnBrk="1" hangingPunct="1"/>
            <a:r>
              <a:rPr lang="fr-FR" altLang="fr-FR" smtClean="0">
                <a:latin typeface="Times" pitchFamily="99" charset="0"/>
              </a:rPr>
              <a:t>Total:                                                                       42</a:t>
            </a:r>
          </a:p>
          <a:p>
            <a:pPr eaLnBrk="1" hangingPunct="1"/>
            <a:r>
              <a:rPr lang="fr-FR" altLang="fr-FR" smtClean="0">
                <a:latin typeface="Times" pitchFamily="99" charset="0"/>
              </a:rPr>
              <a:t>Moins 15 %:                                                         -   </a:t>
            </a:r>
            <a:r>
              <a:rPr lang="fr-FR" altLang="fr-FR" u="sng" smtClean="0">
                <a:latin typeface="Times" pitchFamily="99" charset="0"/>
              </a:rPr>
              <a:t>6 ans et 4 mois</a:t>
            </a:r>
            <a:endParaRPr lang="fr-FR" altLang="fr-FR" smtClean="0">
              <a:latin typeface="Times" pitchFamily="99" charset="0"/>
            </a:endParaRPr>
          </a:p>
          <a:p>
            <a:pPr eaLnBrk="1" hangingPunct="1"/>
            <a:r>
              <a:rPr lang="fr-FR" altLang="fr-FR" smtClean="0">
                <a:latin typeface="Times" pitchFamily="99" charset="0"/>
              </a:rPr>
              <a:t>Après retranchement:                                             35 années 8 mois  que Retraite Québec utilisera                   					pour faire son calcul.</a:t>
            </a:r>
          </a:p>
          <a:p>
            <a:pPr eaLnBrk="1" hangingPunct="1"/>
            <a:r>
              <a:rPr lang="fr-FR" altLang="fr-FR" smtClean="0">
                <a:latin typeface="Times" pitchFamily="99" charset="0"/>
              </a:rPr>
              <a:t>          						</a:t>
            </a:r>
          </a:p>
        </p:txBody>
      </p:sp>
      <p:sp>
        <p:nvSpPr>
          <p:cNvPr id="6758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D4987D77-A50D-4037-A956-B832ADB0E6E2}" type="slidenum">
              <a:rPr lang="fr-CA" altLang="fr-FR" sz="1400">
                <a:latin typeface="Times" pitchFamily="99" charset="0"/>
              </a:rPr>
              <a:pPr/>
              <a:t>13</a:t>
            </a:fld>
            <a:endParaRPr lang="fr-CA" altLang="fr-FR" sz="1400">
              <a:latin typeface="Times" pitchFamily="99" charset="0"/>
            </a:endParaRPr>
          </a:p>
        </p:txBody>
      </p:sp>
      <p:sp>
        <p:nvSpPr>
          <p:cNvPr id="67589"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759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a:ln/>
        </p:spPr>
      </p:sp>
      <p:sp>
        <p:nvSpPr>
          <p:cNvPr id="68611" name="Espace réservé des commentaires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fr-CA" altLang="fr-FR" sz="900" dirty="0"/>
              <a:t>Depuis le 1</a:t>
            </a:r>
            <a:r>
              <a:rPr lang="fr-CA" altLang="fr-FR" sz="900" baseline="30000" dirty="0"/>
              <a:t>er</a:t>
            </a:r>
            <a:r>
              <a:rPr lang="fr-CA" altLang="fr-FR" sz="900" dirty="0"/>
              <a:t> janvier 2014, il n’est plus nécessaire d’avoir cessé  de travailler ou d’avoir réduit </a:t>
            </a:r>
            <a:r>
              <a:rPr lang="fr-CA" altLang="fr-FR" sz="900" dirty="0">
                <a:solidFill>
                  <a:srgbClr val="FF0000"/>
                </a:solidFill>
              </a:rPr>
              <a:t>sa rémunération d’au moins 20% </a:t>
            </a:r>
            <a:r>
              <a:rPr lang="fr-CA" altLang="fr-FR" sz="900" dirty="0"/>
              <a:t>en vue de la retraite pour pouvoir toucher sa rente de retraite dès 60 ans.</a:t>
            </a:r>
          </a:p>
          <a:p>
            <a:pPr>
              <a:defRPr/>
            </a:pPr>
            <a:r>
              <a:rPr lang="fr-CA" altLang="fr-FR" sz="900" dirty="0">
                <a:solidFill>
                  <a:srgbClr val="FF0000"/>
                </a:solidFill>
              </a:rPr>
              <a:t>La présomption de cessation de travail ne s’applique plus à compter de 2014. </a:t>
            </a:r>
            <a:endParaRPr lang="fr-CA" altLang="fr-FR" sz="900" dirty="0"/>
          </a:p>
          <a:p>
            <a:pPr>
              <a:defRPr/>
            </a:pPr>
            <a:r>
              <a:rPr lang="fr-CA" altLang="fr-FR" sz="900" dirty="0"/>
              <a:t>Mais il faudra toujours en faire la demande!</a:t>
            </a:r>
          </a:p>
          <a:p>
            <a:pPr>
              <a:defRPr/>
            </a:pPr>
            <a:endParaRPr lang="fr-CA" altLang="fr-FR" sz="1400" b="1" dirty="0">
              <a:solidFill>
                <a:srgbClr val="FF0000"/>
              </a:solidFill>
            </a:endParaRPr>
          </a:p>
          <a:p>
            <a:pPr>
              <a:defRPr/>
            </a:pPr>
            <a:r>
              <a:rPr lang="fr-CA" altLang="fr-FR" sz="1400" b="1" dirty="0">
                <a:solidFill>
                  <a:srgbClr val="FF0000"/>
                </a:solidFill>
              </a:rPr>
              <a:t>Pour faire la demande, privilégier:</a:t>
            </a:r>
          </a:p>
          <a:p>
            <a:pPr>
              <a:defRPr/>
            </a:pPr>
            <a:r>
              <a:rPr lang="fr-CA" altLang="fr-FR" sz="1400" dirty="0">
                <a:solidFill>
                  <a:srgbClr val="FF0000"/>
                </a:solidFill>
              </a:rPr>
              <a:t>Internet et Mon dossier</a:t>
            </a:r>
          </a:p>
          <a:p>
            <a:pPr>
              <a:defRPr/>
            </a:pPr>
            <a:r>
              <a:rPr lang="fr-CA" altLang="fr-FR" sz="1400" dirty="0">
                <a:solidFill>
                  <a:srgbClr val="FF0000"/>
                </a:solidFill>
              </a:rPr>
              <a:t>Télécharger le formulaire, imprimer-le et le faire parvenir par la poste</a:t>
            </a:r>
          </a:p>
          <a:p>
            <a:pPr>
              <a:defRPr/>
            </a:pPr>
            <a:r>
              <a:rPr lang="fr-CA" altLang="fr-FR" sz="900" dirty="0">
                <a:solidFill>
                  <a:srgbClr val="FF0000"/>
                </a:solidFill>
              </a:rPr>
              <a:t>Téléphoner Service Québec ou Retraite Québec..</a:t>
            </a:r>
          </a:p>
          <a:p>
            <a:pPr>
              <a:defRPr/>
            </a:pPr>
            <a:r>
              <a:rPr lang="fr-CA" altLang="fr-FR" sz="900" dirty="0">
                <a:solidFill>
                  <a:srgbClr val="FF0000"/>
                </a:solidFill>
              </a:rPr>
              <a:t>Se le procurer auprès de votre planificateur financier.</a:t>
            </a:r>
          </a:p>
          <a:p>
            <a:pPr>
              <a:defRPr/>
            </a:pPr>
            <a:r>
              <a:rPr lang="fr-CA" altLang="fr-FR" sz="900" dirty="0">
                <a:solidFill>
                  <a:srgbClr val="FF0000"/>
                </a:solidFill>
              </a:rPr>
              <a:t>Se rendre dans les caisses ou toutes les banques, Service Québec.</a:t>
            </a:r>
          </a:p>
          <a:p>
            <a:pPr>
              <a:defRPr/>
            </a:pPr>
            <a:r>
              <a:rPr lang="fr-CA" altLang="fr-FR" sz="900" b="1" dirty="0">
                <a:solidFill>
                  <a:srgbClr val="FF0000"/>
                </a:solidFill>
              </a:rPr>
              <a:t>Délais pour demander la rente </a:t>
            </a:r>
            <a:r>
              <a:rPr lang="fr-CA" altLang="fr-FR" sz="900" dirty="0">
                <a:solidFill>
                  <a:srgbClr val="FF0000"/>
                </a:solidFill>
              </a:rPr>
              <a:t>: 3-4 mois avant  la date de réception du premier versement.</a:t>
            </a:r>
          </a:p>
          <a:p>
            <a:pPr>
              <a:defRPr/>
            </a:pPr>
            <a:r>
              <a:rPr lang="fr-CA" altLang="fr-FR" sz="900" b="1" dirty="0">
                <a:solidFill>
                  <a:srgbClr val="FF0000"/>
                </a:solidFill>
              </a:rPr>
              <a:t>Rente est imposable, </a:t>
            </a:r>
            <a:r>
              <a:rPr lang="fr-CA" altLang="fr-FR" sz="900" dirty="0">
                <a:solidFill>
                  <a:srgbClr val="FF0000"/>
                </a:solidFill>
              </a:rPr>
              <a:t>mais vous pouvez demander la retenue à la source à partir des services en ligne de Retraite Québec ou par téléphone.</a:t>
            </a:r>
          </a:p>
          <a:p>
            <a:pPr>
              <a:defRPr/>
            </a:pPr>
            <a:r>
              <a:rPr lang="fr-CA" altLang="fr-FR" sz="900" dirty="0"/>
              <a:t> </a:t>
            </a:r>
          </a:p>
          <a:p>
            <a:pPr>
              <a:defRPr/>
            </a:pPr>
            <a:r>
              <a:rPr lang="fr-CA" altLang="fr-FR" sz="900" dirty="0"/>
              <a:t>Pour garantir aux Québécois et aux Québécoises </a:t>
            </a:r>
            <a:r>
              <a:rPr lang="fr-CA" altLang="fr-FR" sz="900" b="1" dirty="0"/>
              <a:t>un régime public actualisé, il a fallu le moderniser </a:t>
            </a:r>
            <a:r>
              <a:rPr lang="fr-CA" altLang="fr-FR" sz="900" dirty="0"/>
              <a:t>et </a:t>
            </a:r>
            <a:r>
              <a:rPr lang="fr-CA" altLang="fr-FR" sz="900" b="1" dirty="0"/>
              <a:t>d'encourager le maintien en emploi des travailleurs d'expérience. </a:t>
            </a:r>
            <a:endParaRPr lang="fr-CA" altLang="fr-FR" sz="900" dirty="0"/>
          </a:p>
          <a:p>
            <a:pPr>
              <a:defRPr/>
            </a:pPr>
            <a:r>
              <a:rPr lang="fr-CA" altLang="fr-FR" sz="900" dirty="0"/>
              <a:t>Avec l'arrivée de cette nouvelle possibilité, une question s'impose : à quel âge dois-je demander ma rente de retraite? Il est important de comprendre que le montant de votre rente variera selon :</a:t>
            </a:r>
          </a:p>
          <a:p>
            <a:pPr marL="168613" indent="-168613">
              <a:buFont typeface="Arial" panose="020B0604020202020204" pitchFamily="34" charset="0"/>
              <a:buChar char="•"/>
              <a:defRPr/>
            </a:pPr>
            <a:r>
              <a:rPr lang="fr-CA" altLang="fr-FR" sz="900" dirty="0"/>
              <a:t>l'âge où vous commencerez à recevoir votre rente de retraite </a:t>
            </a:r>
          </a:p>
          <a:p>
            <a:pPr marL="168613" indent="-168613">
              <a:buFont typeface="Arial" panose="020B0604020202020204" pitchFamily="34" charset="0"/>
              <a:buChar char="•"/>
              <a:defRPr/>
            </a:pPr>
            <a:r>
              <a:rPr lang="fr-CA" altLang="fr-FR" sz="900" dirty="0"/>
              <a:t>le nombre d'années pour lesquelles vous aurez cotisé </a:t>
            </a:r>
          </a:p>
          <a:p>
            <a:pPr marL="168613" indent="-168613">
              <a:buFont typeface="Arial" panose="020B0604020202020204" pitchFamily="34" charset="0"/>
              <a:buChar char="•"/>
              <a:defRPr/>
            </a:pPr>
            <a:r>
              <a:rPr lang="fr-CA" altLang="fr-FR" sz="900" dirty="0"/>
              <a:t>vos revenus de travail inscrits au Régime. </a:t>
            </a:r>
          </a:p>
          <a:p>
            <a:pPr>
              <a:defRPr/>
            </a:pPr>
            <a:endParaRPr lang="fr-CA" altLang="fr-FR" sz="900" b="1" dirty="0">
              <a:solidFill>
                <a:srgbClr val="FF0000"/>
              </a:solidFill>
            </a:endParaRPr>
          </a:p>
        </p:txBody>
      </p:sp>
      <p:sp>
        <p:nvSpPr>
          <p:cNvPr id="68612"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8613"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E0B2C370-A852-41D9-9A2F-3531A4991820}" type="slidenum">
              <a:rPr lang="fr-CA" altLang="fr-FR" sz="1400">
                <a:latin typeface="Times" pitchFamily="99" charset="0"/>
              </a:rPr>
              <a:pPr/>
              <a:t>14</a:t>
            </a:fld>
            <a:endParaRPr lang="fr-CA" altLang="fr-FR" sz="1400">
              <a:latin typeface="Times" pitchFamily="99" charset="0"/>
            </a:endParaRPr>
          </a:p>
        </p:txBody>
      </p:sp>
      <p:sp>
        <p:nvSpPr>
          <p:cNvPr id="6861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a:ln/>
        </p:spPr>
      </p:sp>
      <p:sp>
        <p:nvSpPr>
          <p:cNvPr id="696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dirty="0" smtClean="0">
                <a:latin typeface="Times" pitchFamily="99" charset="0"/>
              </a:rPr>
              <a:t>Pour les personnes nées </a:t>
            </a:r>
            <a:r>
              <a:rPr lang="fr-FR" altLang="fr-FR" b="1" dirty="0" smtClean="0">
                <a:latin typeface="Times" pitchFamily="99" charset="0"/>
              </a:rPr>
              <a:t>avant</a:t>
            </a:r>
            <a:r>
              <a:rPr lang="fr-FR" altLang="fr-FR" dirty="0" smtClean="0">
                <a:latin typeface="Times" pitchFamily="99" charset="0"/>
              </a:rPr>
              <a:t> le 1</a:t>
            </a:r>
            <a:r>
              <a:rPr lang="fr-FR" altLang="fr-FR" baseline="30000" dirty="0" smtClean="0">
                <a:latin typeface="Times" pitchFamily="99" charset="0"/>
              </a:rPr>
              <a:t>er</a:t>
            </a:r>
            <a:r>
              <a:rPr lang="fr-FR" altLang="fr-FR" dirty="0" smtClean="0">
                <a:latin typeface="Times" pitchFamily="99" charset="0"/>
              </a:rPr>
              <a:t> janvier 1954 qui décideront de venir chercher leur rente avant 65 ans,  un facteur d’ajustement fixe de 0,5 % par mois  avant l’âge de 65 ans s’appliquera.</a:t>
            </a:r>
          </a:p>
          <a:p>
            <a:pPr eaLnBrk="1" hangingPunct="1"/>
            <a:endParaRPr lang="fr-FR" altLang="fr-FR" dirty="0" smtClean="0">
              <a:latin typeface="Times" pitchFamily="99" charset="0"/>
            </a:endParaRPr>
          </a:p>
          <a:p>
            <a:pPr eaLnBrk="1" hangingPunct="1"/>
            <a:endParaRPr lang="fr-FR" altLang="fr-FR" dirty="0" smtClean="0">
              <a:latin typeface="Times" pitchFamily="99" charset="0"/>
            </a:endParaRPr>
          </a:p>
          <a:p>
            <a:r>
              <a:rPr lang="fr-FR" altLang="fr-FR" b="1" dirty="0" smtClean="0">
                <a:latin typeface="Times" pitchFamily="99" charset="0"/>
              </a:rPr>
              <a:t>Quel est le bon moment pour débuter le versement de sa rente de retraite du Régime de rentes du Québec ?</a:t>
            </a:r>
            <a:endParaRPr lang="fr-CA" altLang="fr-FR" b="1" dirty="0" smtClean="0">
              <a:latin typeface="Times" pitchFamily="99" charset="0"/>
            </a:endParaRPr>
          </a:p>
          <a:p>
            <a:r>
              <a:rPr lang="fr-FR" altLang="fr-FR" dirty="0" smtClean="0">
                <a:latin typeface="Times" pitchFamily="99" charset="0"/>
              </a:rPr>
              <a:t>Il n’y a pas de réponse unique à cette question. Cela dépend de la situation de chaque cotisant. Des éléments favorables et défavorables à une retraite anticipée peuvent être simultanément présents. Le facteur principal à considérer est le niveau de revenu que la personne continuera à percevoir après le début de sa rente de retraite du Régime de rentes du Québec. Le choix de l’âge de début de la rente peut également être influencé par une espérance de vie réduite, par le niveau de la rente de retraite du Régime de rentes du Québec ou par la réception d’une rente de conjoint survivant du Régime de rentes du Québec ou du Régime de pension du Canada.</a:t>
            </a:r>
          </a:p>
          <a:p>
            <a:pPr eaLnBrk="1" hangingPunct="1"/>
            <a:endParaRPr lang="fr-FR" altLang="fr-FR" dirty="0" smtClean="0">
              <a:latin typeface="Times" pitchFamily="99" charset="0"/>
            </a:endParaRPr>
          </a:p>
          <a:p>
            <a:pPr eaLnBrk="1" hangingPunct="1"/>
            <a:r>
              <a:rPr lang="fr-FR" altLang="fr-FR" dirty="0" smtClean="0">
                <a:latin typeface="Times" pitchFamily="99" charset="0"/>
              </a:rPr>
              <a:t>Si vous êtes bénéficiaire d’une rente de conjoint survivant, avant de prendre votre décision de venir chercher la rente par anticipation, nous vous suggérons de  faire établir les différents scénarios par Retraite Québec et, au besoin, de consulter votre conseiller ou planificateur financier.</a:t>
            </a:r>
          </a:p>
          <a:p>
            <a:pPr eaLnBrk="1" hangingPunct="1"/>
            <a:endParaRPr lang="fr-FR" altLang="fr-FR" dirty="0" smtClean="0">
              <a:latin typeface="Times" pitchFamily="99" charset="0"/>
            </a:endParaRPr>
          </a:p>
          <a:p>
            <a:pPr eaLnBrk="1" hangingPunct="1"/>
            <a:r>
              <a:rPr lang="fr-FR" altLang="fr-FR" dirty="0" smtClean="0">
                <a:latin typeface="Times" pitchFamily="99" charset="0"/>
              </a:rPr>
              <a:t>Une personne pourrait aussi choisir d’attendre pour recevoir sa rente plus tard que 65 ans ce qui générerait une bonification de 0,7% ( depuis 2013) par mois jusqu’au maximum de 70 ans. La bonification serait de l’ordre de 42%  (8,4%/an X 5=42%) </a:t>
            </a:r>
          </a:p>
          <a:p>
            <a:pPr eaLnBrk="1" hangingPunct="1"/>
            <a:r>
              <a:rPr lang="fr-FR" altLang="fr-FR" dirty="0" smtClean="0">
                <a:latin typeface="Times" pitchFamily="99" charset="0"/>
              </a:rPr>
              <a:t>Il n’y a plus de bonification après l’âge de 70 ans.</a:t>
            </a:r>
          </a:p>
          <a:p>
            <a:pPr eaLnBrk="1" hangingPunct="1"/>
            <a:endParaRPr lang="fr-FR" altLang="fr-FR" dirty="0" smtClean="0">
              <a:latin typeface="Times" pitchFamily="99" charset="0"/>
            </a:endParaRPr>
          </a:p>
          <a:p>
            <a:pPr eaLnBrk="1" hangingPunct="1">
              <a:buFont typeface="Wingdings" pitchFamily="2" charset="2"/>
              <a:buNone/>
            </a:pPr>
            <a:r>
              <a:rPr lang="fr-CA" altLang="fr-FR" dirty="0" smtClean="0">
                <a:latin typeface="Times" pitchFamily="99" charset="0"/>
              </a:rPr>
              <a:t>Budget 2011-2012</a:t>
            </a:r>
          </a:p>
          <a:p>
            <a:pPr eaLnBrk="1" hangingPunct="1">
              <a:buFont typeface="Wingdings" pitchFamily="2" charset="2"/>
              <a:buNone/>
            </a:pPr>
            <a:r>
              <a:rPr lang="fr-CA" altLang="fr-FR" b="1" dirty="0" smtClean="0">
                <a:latin typeface="Times" pitchFamily="99" charset="0"/>
              </a:rPr>
              <a:t>Facteur d’ajustement variable mensuel</a:t>
            </a:r>
          </a:p>
          <a:p>
            <a:pPr eaLnBrk="1" hangingPunct="1"/>
            <a:r>
              <a:rPr lang="fr-CA" altLang="fr-FR" dirty="0" smtClean="0">
                <a:latin typeface="Times" pitchFamily="99" charset="0"/>
              </a:rPr>
              <a:t>Réduction progressive en fonction du montant de la rente </a:t>
            </a:r>
          </a:p>
          <a:p>
            <a:pPr eaLnBrk="1" hangingPunct="1"/>
            <a:r>
              <a:rPr lang="fr-CA" altLang="fr-FR" dirty="0" smtClean="0">
                <a:latin typeface="Times" pitchFamily="99" charset="0"/>
              </a:rPr>
              <a:t>Rente qui ont débuté en 2014 : entre ,5 % et ,53 %</a:t>
            </a:r>
          </a:p>
          <a:p>
            <a:pPr eaLnBrk="1" hangingPunct="1"/>
            <a:r>
              <a:rPr lang="fr-CA" altLang="fr-FR" dirty="0" smtClean="0">
                <a:latin typeface="Times" pitchFamily="99" charset="0"/>
              </a:rPr>
              <a:t>Rente qui ont débuté en 2015 : entre 0,5 % et 0,56 % </a:t>
            </a:r>
          </a:p>
          <a:p>
            <a:pPr eaLnBrk="1" hangingPunct="1"/>
            <a:r>
              <a:rPr lang="fr-CA" altLang="fr-FR" b="1" dirty="0" smtClean="0">
                <a:latin typeface="Times" pitchFamily="99" charset="0"/>
              </a:rPr>
              <a:t>Rente débutant  en 2016 et +:  entre  0,5 % et  0,6 %</a:t>
            </a:r>
          </a:p>
          <a:p>
            <a:pPr eaLnBrk="1" hangingPunct="1"/>
            <a:endParaRPr lang="fr-CA" altLang="fr-FR" b="1" dirty="0" smtClean="0">
              <a:latin typeface="Times" pitchFamily="99" charset="0"/>
            </a:endParaRPr>
          </a:p>
          <a:p>
            <a:pPr eaLnBrk="1" hangingPunct="1"/>
            <a:r>
              <a:rPr lang="fr-CA" altLang="fr-FR" dirty="0" smtClean="0">
                <a:latin typeface="Times" pitchFamily="99" charset="0"/>
              </a:rPr>
              <a:t>À partir de 2016  la réduction peut varier de 6% à 7,2%X 5= 36 %         </a:t>
            </a:r>
            <a:r>
              <a:rPr lang="fr-CA" altLang="fr-FR" b="1" dirty="0" smtClean="0">
                <a:latin typeface="Times" pitchFamily="99" charset="0"/>
              </a:rPr>
              <a:t>rente  maximale à 60 ans       64 %</a:t>
            </a:r>
          </a:p>
          <a:p>
            <a:pPr eaLnBrk="1" hangingPunct="1"/>
            <a:endParaRPr lang="fr-CA" altLang="fr-FR" b="1" dirty="0" smtClean="0">
              <a:latin typeface="Times" pitchFamily="99" charset="0"/>
            </a:endParaRPr>
          </a:p>
          <a:p>
            <a:pPr eaLnBrk="1" hangingPunct="1"/>
            <a:r>
              <a:rPr lang="fr-CA" altLang="fr-FR" b="1" dirty="0" smtClean="0">
                <a:latin typeface="Times" pitchFamily="99" charset="0"/>
              </a:rPr>
              <a:t>Précisions  </a:t>
            </a:r>
          </a:p>
          <a:p>
            <a:pPr eaLnBrk="1" hangingPunct="1">
              <a:buFontTx/>
              <a:buChar char="•"/>
            </a:pPr>
            <a:r>
              <a:rPr lang="fr-CA" altLang="fr-FR" dirty="0" smtClean="0">
                <a:latin typeface="Times" pitchFamily="99" charset="0"/>
              </a:rPr>
              <a:t>Les personnes </a:t>
            </a:r>
            <a:r>
              <a:rPr lang="fr-CA" altLang="fr-FR" b="1" dirty="0" smtClean="0">
                <a:latin typeface="Times" pitchFamily="99" charset="0"/>
              </a:rPr>
              <a:t>nées   avant le 1 er janvier 1954 </a:t>
            </a:r>
            <a:r>
              <a:rPr lang="fr-CA" altLang="fr-FR" dirty="0" smtClean="0">
                <a:latin typeface="Times" pitchFamily="99" charset="0"/>
              </a:rPr>
              <a:t>ne sont pas touchées par les modifications. </a:t>
            </a:r>
          </a:p>
          <a:p>
            <a:pPr eaLnBrk="1" hangingPunct="1">
              <a:buFontTx/>
              <a:buChar char="•"/>
            </a:pPr>
            <a:r>
              <a:rPr lang="fr-CA" altLang="fr-FR" dirty="0" smtClean="0">
                <a:latin typeface="Times" pitchFamily="99" charset="0"/>
              </a:rPr>
              <a:t>Une personne née en 1952  débutant sa rente de retraite à la l’âge de 63 ans , soit  en 2015, conserve toujours son droit acquis (réduction mensuelle de 0,5%) car  née avant le 1 er janvier 1954.</a:t>
            </a:r>
          </a:p>
          <a:p>
            <a:pPr eaLnBrk="1" hangingPunct="1">
              <a:buFontTx/>
              <a:buChar char="•"/>
            </a:pPr>
            <a:r>
              <a:rPr lang="fr-CA" altLang="fr-FR" dirty="0" smtClean="0">
                <a:latin typeface="Times" pitchFamily="99" charset="0"/>
              </a:rPr>
              <a:t>Pour une personne née en janvier 1954 ou après, c’est le facteur de réduction </a:t>
            </a:r>
            <a:r>
              <a:rPr lang="fr-CA" altLang="fr-FR" b="1" dirty="0" smtClean="0">
                <a:latin typeface="Times" pitchFamily="99" charset="0"/>
              </a:rPr>
              <a:t>de l’année  </a:t>
            </a:r>
            <a:r>
              <a:rPr lang="fr-CA" altLang="fr-FR" dirty="0" smtClean="0">
                <a:latin typeface="Times" pitchFamily="99" charset="0"/>
              </a:rPr>
              <a:t>du début de la rente qui s’applique.</a:t>
            </a:r>
          </a:p>
          <a:p>
            <a:pPr eaLnBrk="1" hangingPunct="1">
              <a:buFontTx/>
              <a:buChar char="•"/>
            </a:pPr>
            <a:endParaRPr lang="fr-CA" altLang="fr-FR" dirty="0" smtClean="0">
              <a:latin typeface="Times" pitchFamily="99" charset="0"/>
            </a:endParaRPr>
          </a:p>
          <a:p>
            <a:pPr eaLnBrk="1" hangingPunct="1"/>
            <a:r>
              <a:rPr lang="fr-CA" altLang="fr-FR" b="1" dirty="0" smtClean="0">
                <a:latin typeface="Times" pitchFamily="99" charset="0"/>
              </a:rPr>
              <a:t>Bonification</a:t>
            </a:r>
          </a:p>
          <a:p>
            <a:pPr eaLnBrk="1" hangingPunct="1"/>
            <a:r>
              <a:rPr lang="fr-CA" altLang="fr-FR" dirty="0" smtClean="0">
                <a:latin typeface="Times" pitchFamily="99" charset="0"/>
              </a:rPr>
              <a:t>Pour les rentes débutant après 65 ans, le budget  2011-2012 prévoit  qu’à compter du 1</a:t>
            </a:r>
            <a:r>
              <a:rPr lang="fr-CA" altLang="fr-FR" baseline="30000" dirty="0" smtClean="0">
                <a:latin typeface="Times" pitchFamily="99" charset="0"/>
              </a:rPr>
              <a:t>er</a:t>
            </a:r>
            <a:r>
              <a:rPr lang="fr-CA" altLang="fr-FR" dirty="0" smtClean="0">
                <a:latin typeface="Times" pitchFamily="99" charset="0"/>
              </a:rPr>
              <a:t> janvier 2013 , la majoration mensuelle sera bonifiée et passera de 0,5 % à 0,7 %,</a:t>
            </a:r>
          </a:p>
          <a:p>
            <a:pPr eaLnBrk="1" hangingPunct="1"/>
            <a:r>
              <a:rPr lang="fr-CA" altLang="fr-FR" dirty="0" smtClean="0">
                <a:latin typeface="Times" pitchFamily="99" charset="0"/>
              </a:rPr>
              <a:t> soit 8,4 % par année.</a:t>
            </a:r>
          </a:p>
          <a:p>
            <a:pPr eaLnBrk="1" hangingPunct="1"/>
            <a:endParaRPr lang="fr-CA" altLang="fr-FR" dirty="0" smtClean="0">
              <a:latin typeface="Times" pitchFamily="99" charset="0"/>
            </a:endParaRPr>
          </a:p>
          <a:p>
            <a:pPr eaLnBrk="1" hangingPunct="1"/>
            <a:r>
              <a:rPr lang="fr-CA" altLang="fr-FR" dirty="0" smtClean="0">
                <a:latin typeface="Times" pitchFamily="99" charset="0"/>
              </a:rPr>
              <a:t>Donc depuis 2013</a:t>
            </a:r>
          </a:p>
          <a:p>
            <a:pPr eaLnBrk="1" hangingPunct="1"/>
            <a:r>
              <a:rPr lang="fr-CA" altLang="fr-FR" dirty="0" smtClean="0">
                <a:latin typeface="Times" pitchFamily="99" charset="0"/>
              </a:rPr>
              <a:t>Rente débutant à 70 ans: bonification annuelle de 8,4% X 5= 42% :	</a:t>
            </a:r>
            <a:r>
              <a:rPr lang="fr-CA" altLang="fr-FR" b="1" dirty="0" smtClean="0">
                <a:latin typeface="Times" pitchFamily="99" charset="0"/>
              </a:rPr>
              <a:t>142    % de la rente payable à 65 ans</a:t>
            </a:r>
            <a:endParaRPr lang="fr-CA" altLang="fr-FR" dirty="0" smtClean="0">
              <a:latin typeface="Times" pitchFamily="99" charset="0"/>
            </a:endParaRPr>
          </a:p>
          <a:p>
            <a:pPr eaLnBrk="1" hangingPunct="1"/>
            <a:endParaRPr lang="fr-CA" altLang="fr-FR" dirty="0" smtClean="0">
              <a:latin typeface="Times" pitchFamily="99" charset="0"/>
            </a:endParaRPr>
          </a:p>
        </p:txBody>
      </p:sp>
      <p:sp>
        <p:nvSpPr>
          <p:cNvPr id="69636"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1123">
              <a:defRPr sz="2400">
                <a:solidFill>
                  <a:schemeClr val="tx1"/>
                </a:solidFill>
                <a:latin typeface="Trebuchet MS" pitchFamily="34" charset="0"/>
              </a:defRPr>
            </a:lvl1pPr>
            <a:lvl2pPr marL="729057" indent="-280406" defTabSz="1081123">
              <a:defRPr sz="2400">
                <a:solidFill>
                  <a:schemeClr val="tx1"/>
                </a:solidFill>
                <a:latin typeface="Trebuchet MS" pitchFamily="34" charset="0"/>
              </a:defRPr>
            </a:lvl2pPr>
            <a:lvl3pPr marL="1121626" indent="-224325" defTabSz="1081123">
              <a:defRPr sz="2400">
                <a:solidFill>
                  <a:schemeClr val="tx1"/>
                </a:solidFill>
                <a:latin typeface="Trebuchet MS" pitchFamily="34" charset="0"/>
              </a:defRPr>
            </a:lvl3pPr>
            <a:lvl4pPr marL="1570276" indent="-224325" defTabSz="1081123">
              <a:defRPr sz="2400">
                <a:solidFill>
                  <a:schemeClr val="tx1"/>
                </a:solidFill>
                <a:latin typeface="Trebuchet MS" pitchFamily="34" charset="0"/>
              </a:defRPr>
            </a:lvl4pPr>
            <a:lvl5pPr marL="2018927" indent="-224325" defTabSz="1081123">
              <a:defRPr sz="2400">
                <a:solidFill>
                  <a:schemeClr val="tx1"/>
                </a:solidFill>
                <a:latin typeface="Trebuchet MS" pitchFamily="34" charset="0"/>
              </a:defRPr>
            </a:lvl5pPr>
            <a:lvl6pPr marL="2467577" indent="-224325" defTabSz="1081123" eaLnBrk="0" fontAlgn="base" hangingPunct="0">
              <a:spcBef>
                <a:spcPct val="0"/>
              </a:spcBef>
              <a:spcAft>
                <a:spcPct val="0"/>
              </a:spcAft>
              <a:defRPr sz="2400">
                <a:solidFill>
                  <a:schemeClr val="tx1"/>
                </a:solidFill>
                <a:latin typeface="Trebuchet MS" pitchFamily="34" charset="0"/>
              </a:defRPr>
            </a:lvl6pPr>
            <a:lvl7pPr marL="2916227" indent="-224325" defTabSz="1081123" eaLnBrk="0" fontAlgn="base" hangingPunct="0">
              <a:spcBef>
                <a:spcPct val="0"/>
              </a:spcBef>
              <a:spcAft>
                <a:spcPct val="0"/>
              </a:spcAft>
              <a:defRPr sz="2400">
                <a:solidFill>
                  <a:schemeClr val="tx1"/>
                </a:solidFill>
                <a:latin typeface="Trebuchet MS" pitchFamily="34" charset="0"/>
              </a:defRPr>
            </a:lvl7pPr>
            <a:lvl8pPr marL="3364878" indent="-224325" defTabSz="1081123" eaLnBrk="0" fontAlgn="base" hangingPunct="0">
              <a:spcBef>
                <a:spcPct val="0"/>
              </a:spcBef>
              <a:spcAft>
                <a:spcPct val="0"/>
              </a:spcAft>
              <a:defRPr sz="2400">
                <a:solidFill>
                  <a:schemeClr val="tx1"/>
                </a:solidFill>
                <a:latin typeface="Trebuchet MS" pitchFamily="34" charset="0"/>
              </a:defRPr>
            </a:lvl8pPr>
            <a:lvl9pPr marL="3813528" indent="-224325" defTabSz="1081123"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69637"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1123">
              <a:defRPr sz="2400">
                <a:solidFill>
                  <a:schemeClr val="tx1"/>
                </a:solidFill>
                <a:latin typeface="Trebuchet MS" pitchFamily="34" charset="0"/>
              </a:defRPr>
            </a:lvl1pPr>
            <a:lvl2pPr marL="729057" indent="-280406" defTabSz="1081123">
              <a:defRPr sz="2400">
                <a:solidFill>
                  <a:schemeClr val="tx1"/>
                </a:solidFill>
                <a:latin typeface="Trebuchet MS" pitchFamily="34" charset="0"/>
              </a:defRPr>
            </a:lvl2pPr>
            <a:lvl3pPr marL="1121626" indent="-224325" defTabSz="1081123">
              <a:defRPr sz="2400">
                <a:solidFill>
                  <a:schemeClr val="tx1"/>
                </a:solidFill>
                <a:latin typeface="Trebuchet MS" pitchFamily="34" charset="0"/>
              </a:defRPr>
            </a:lvl3pPr>
            <a:lvl4pPr marL="1570276" indent="-224325" defTabSz="1081123">
              <a:defRPr sz="2400">
                <a:solidFill>
                  <a:schemeClr val="tx1"/>
                </a:solidFill>
                <a:latin typeface="Trebuchet MS" pitchFamily="34" charset="0"/>
              </a:defRPr>
            </a:lvl4pPr>
            <a:lvl5pPr marL="2018927" indent="-224325" defTabSz="1081123">
              <a:defRPr sz="2400">
                <a:solidFill>
                  <a:schemeClr val="tx1"/>
                </a:solidFill>
                <a:latin typeface="Trebuchet MS" pitchFamily="34" charset="0"/>
              </a:defRPr>
            </a:lvl5pPr>
            <a:lvl6pPr marL="2467577" indent="-224325" defTabSz="1081123" eaLnBrk="0" fontAlgn="base" hangingPunct="0">
              <a:spcBef>
                <a:spcPct val="0"/>
              </a:spcBef>
              <a:spcAft>
                <a:spcPct val="0"/>
              </a:spcAft>
              <a:defRPr sz="2400">
                <a:solidFill>
                  <a:schemeClr val="tx1"/>
                </a:solidFill>
                <a:latin typeface="Trebuchet MS" pitchFamily="34" charset="0"/>
              </a:defRPr>
            </a:lvl6pPr>
            <a:lvl7pPr marL="2916227" indent="-224325" defTabSz="1081123" eaLnBrk="0" fontAlgn="base" hangingPunct="0">
              <a:spcBef>
                <a:spcPct val="0"/>
              </a:spcBef>
              <a:spcAft>
                <a:spcPct val="0"/>
              </a:spcAft>
              <a:defRPr sz="2400">
                <a:solidFill>
                  <a:schemeClr val="tx1"/>
                </a:solidFill>
                <a:latin typeface="Trebuchet MS" pitchFamily="34" charset="0"/>
              </a:defRPr>
            </a:lvl7pPr>
            <a:lvl8pPr marL="3364878" indent="-224325" defTabSz="1081123" eaLnBrk="0" fontAlgn="base" hangingPunct="0">
              <a:spcBef>
                <a:spcPct val="0"/>
              </a:spcBef>
              <a:spcAft>
                <a:spcPct val="0"/>
              </a:spcAft>
              <a:defRPr sz="2400">
                <a:solidFill>
                  <a:schemeClr val="tx1"/>
                </a:solidFill>
                <a:latin typeface="Trebuchet MS" pitchFamily="34" charset="0"/>
              </a:defRPr>
            </a:lvl8pPr>
            <a:lvl9pPr marL="3813528" indent="-224325" defTabSz="1081123" eaLnBrk="0" fontAlgn="base" hangingPunct="0">
              <a:spcBef>
                <a:spcPct val="0"/>
              </a:spcBef>
              <a:spcAft>
                <a:spcPct val="0"/>
              </a:spcAft>
              <a:defRPr sz="2400">
                <a:solidFill>
                  <a:schemeClr val="tx1"/>
                </a:solidFill>
                <a:latin typeface="Trebuchet MS" pitchFamily="34" charset="0"/>
              </a:defRPr>
            </a:lvl9pPr>
          </a:lstStyle>
          <a:p>
            <a:fld id="{064AD4C2-B062-4133-807C-F837036E27F1}" type="slidenum">
              <a:rPr lang="fr-CA" altLang="fr-FR" sz="1400">
                <a:latin typeface="Times" pitchFamily="99" charset="0"/>
              </a:rPr>
              <a:pPr/>
              <a:t>15</a:t>
            </a:fld>
            <a:endParaRPr lang="fr-CA" altLang="fr-FR" sz="1400">
              <a:latin typeface="Times" pitchFamily="99" charset="0"/>
            </a:endParaRPr>
          </a:p>
        </p:txBody>
      </p:sp>
      <p:sp>
        <p:nvSpPr>
          <p:cNvPr id="69638"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1123">
              <a:defRPr sz="2400">
                <a:solidFill>
                  <a:schemeClr val="tx1"/>
                </a:solidFill>
                <a:latin typeface="Trebuchet MS" pitchFamily="34" charset="0"/>
              </a:defRPr>
            </a:lvl1pPr>
            <a:lvl2pPr marL="729057" indent="-280406" defTabSz="1081123">
              <a:defRPr sz="2400">
                <a:solidFill>
                  <a:schemeClr val="tx1"/>
                </a:solidFill>
                <a:latin typeface="Trebuchet MS" pitchFamily="34" charset="0"/>
              </a:defRPr>
            </a:lvl2pPr>
            <a:lvl3pPr marL="1121626" indent="-224325" defTabSz="1081123">
              <a:defRPr sz="2400">
                <a:solidFill>
                  <a:schemeClr val="tx1"/>
                </a:solidFill>
                <a:latin typeface="Trebuchet MS" pitchFamily="34" charset="0"/>
              </a:defRPr>
            </a:lvl3pPr>
            <a:lvl4pPr marL="1570276" indent="-224325" defTabSz="1081123">
              <a:defRPr sz="2400">
                <a:solidFill>
                  <a:schemeClr val="tx1"/>
                </a:solidFill>
                <a:latin typeface="Trebuchet MS" pitchFamily="34" charset="0"/>
              </a:defRPr>
            </a:lvl4pPr>
            <a:lvl5pPr marL="2018927" indent="-224325" defTabSz="1081123">
              <a:defRPr sz="2400">
                <a:solidFill>
                  <a:schemeClr val="tx1"/>
                </a:solidFill>
                <a:latin typeface="Trebuchet MS" pitchFamily="34" charset="0"/>
              </a:defRPr>
            </a:lvl5pPr>
            <a:lvl6pPr marL="2467577" indent="-224325" defTabSz="1081123" eaLnBrk="0" fontAlgn="base" hangingPunct="0">
              <a:spcBef>
                <a:spcPct val="0"/>
              </a:spcBef>
              <a:spcAft>
                <a:spcPct val="0"/>
              </a:spcAft>
              <a:defRPr sz="2400">
                <a:solidFill>
                  <a:schemeClr val="tx1"/>
                </a:solidFill>
                <a:latin typeface="Trebuchet MS" pitchFamily="34" charset="0"/>
              </a:defRPr>
            </a:lvl6pPr>
            <a:lvl7pPr marL="2916227" indent="-224325" defTabSz="1081123" eaLnBrk="0" fontAlgn="base" hangingPunct="0">
              <a:spcBef>
                <a:spcPct val="0"/>
              </a:spcBef>
              <a:spcAft>
                <a:spcPct val="0"/>
              </a:spcAft>
              <a:defRPr sz="2400">
                <a:solidFill>
                  <a:schemeClr val="tx1"/>
                </a:solidFill>
                <a:latin typeface="Trebuchet MS" pitchFamily="34" charset="0"/>
              </a:defRPr>
            </a:lvl7pPr>
            <a:lvl8pPr marL="3364878" indent="-224325" defTabSz="1081123" eaLnBrk="0" fontAlgn="base" hangingPunct="0">
              <a:spcBef>
                <a:spcPct val="0"/>
              </a:spcBef>
              <a:spcAft>
                <a:spcPct val="0"/>
              </a:spcAft>
              <a:defRPr sz="2400">
                <a:solidFill>
                  <a:schemeClr val="tx1"/>
                </a:solidFill>
                <a:latin typeface="Trebuchet MS" pitchFamily="34" charset="0"/>
              </a:defRPr>
            </a:lvl8pPr>
            <a:lvl9pPr marL="3813528" indent="-224325" defTabSz="1081123"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a:ln/>
        </p:spPr>
      </p:sp>
      <p:sp>
        <p:nvSpPr>
          <p:cNvPr id="7065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b="1" smtClean="0">
                <a:latin typeface="Times" pitchFamily="99" charset="0"/>
              </a:rPr>
              <a:t>Viagère</a:t>
            </a:r>
            <a:r>
              <a:rPr lang="fr-FR" altLang="fr-FR" smtClean="0">
                <a:latin typeface="Times" pitchFamily="99" charset="0"/>
              </a:rPr>
              <a:t> : la rente de retraite est payable toute la vie durant </a:t>
            </a:r>
          </a:p>
          <a:p>
            <a:pPr eaLnBrk="1" hangingPunct="1"/>
            <a:endParaRPr lang="fr-FR" altLang="fr-FR" smtClean="0">
              <a:latin typeface="Times" pitchFamily="99" charset="0"/>
            </a:endParaRPr>
          </a:p>
          <a:p>
            <a:pPr eaLnBrk="1" hangingPunct="1"/>
            <a:r>
              <a:rPr lang="fr-FR" altLang="fr-FR" b="1" smtClean="0">
                <a:latin typeface="Times" pitchFamily="99" charset="0"/>
              </a:rPr>
              <a:t>Indexation : </a:t>
            </a:r>
            <a:r>
              <a:rPr lang="fr-FR" altLang="fr-FR" smtClean="0">
                <a:latin typeface="Times" pitchFamily="99" charset="0"/>
              </a:rPr>
              <a:t>la rente est indexée annuellement selon </a:t>
            </a:r>
            <a:r>
              <a:rPr lang="fr-CA" altLang="fr-FR" smtClean="0">
                <a:latin typeface="Times" pitchFamily="99" charset="0"/>
              </a:rPr>
              <a:t>l’ indice des rentes  qui est basé sur l'indice des prix à la consommation (IPC), publié par Statistique Canada, dont l'année de référence est 2002 (IPC = 100). </a:t>
            </a:r>
          </a:p>
          <a:p>
            <a:pPr eaLnBrk="1" hangingPunct="1"/>
            <a:r>
              <a:rPr lang="fr-CA" altLang="fr-FR" smtClean="0">
                <a:latin typeface="Times" pitchFamily="99" charset="0"/>
              </a:rPr>
              <a:t>Comme le précise l'article 117 de la </a:t>
            </a:r>
            <a:r>
              <a:rPr lang="fr-CA" altLang="fr-FR" i="1" smtClean="0">
                <a:latin typeface="Times" pitchFamily="99" charset="0"/>
              </a:rPr>
              <a:t>Loi sur le régime de rentes du Québec</a:t>
            </a:r>
            <a:r>
              <a:rPr lang="fr-CA" altLang="fr-FR" smtClean="0">
                <a:latin typeface="Times" pitchFamily="99" charset="0"/>
              </a:rPr>
              <a:t>, l'indice des rentes d'une année est basé sur la moyenne de l'indice des prix à la consommation au Canada pour chaque mois au cours de la période de 12 mois prenant fin le 31 octobre de l'année précédente*.</a:t>
            </a:r>
          </a:p>
          <a:p>
            <a:pPr eaLnBrk="1" hangingPunct="1"/>
            <a:r>
              <a:rPr lang="fr-CA" altLang="fr-FR" smtClean="0">
                <a:latin typeface="Times" pitchFamily="99" charset="0"/>
              </a:rPr>
              <a:t>Le taux d’inflation est fournie par Statistiques Canada. Il est différente du taux d’indexation établi par Retraite Québec.</a:t>
            </a:r>
            <a:endParaRPr lang="fr-FR" altLang="fr-FR" smtClean="0">
              <a:latin typeface="Times" pitchFamily="99" charset="0"/>
            </a:endParaRPr>
          </a:p>
          <a:p>
            <a:pPr eaLnBrk="1" hangingPunct="1"/>
            <a:r>
              <a:rPr lang="fr-FR" altLang="fr-FR" b="1" smtClean="0">
                <a:latin typeface="Times" pitchFamily="99" charset="0"/>
              </a:rPr>
              <a:t>Payable à travers le monde </a:t>
            </a:r>
            <a:r>
              <a:rPr lang="fr-FR" altLang="fr-FR" smtClean="0">
                <a:latin typeface="Times" pitchFamily="99" charset="0"/>
              </a:rPr>
              <a:t>par chèque ou par dépôt direct.  Par contre, un  impôt fédéral de non-résident entre 0% et 25%  sera retenu sur le montant de la rente automatiquement (adresse au dossier hors pays) , selon l’entente fiscale entre le Canada et ce pays.</a:t>
            </a:r>
          </a:p>
          <a:p>
            <a:pPr eaLnBrk="1" hangingPunct="1"/>
            <a:endParaRPr lang="fr-FR" altLang="fr-FR" smtClean="0">
              <a:latin typeface="Times" pitchFamily="99" charset="0"/>
            </a:endParaRPr>
          </a:p>
          <a:p>
            <a:r>
              <a:rPr lang="fr-CA" altLang="fr-FR" b="1" smtClean="0">
                <a:solidFill>
                  <a:srgbClr val="FF0000"/>
                </a:solidFill>
                <a:latin typeface="Times" pitchFamily="99" charset="0"/>
              </a:rPr>
              <a:t>Rente est imposable, </a:t>
            </a:r>
            <a:r>
              <a:rPr lang="fr-CA" altLang="fr-FR" smtClean="0">
                <a:solidFill>
                  <a:srgbClr val="FF0000"/>
                </a:solidFill>
                <a:latin typeface="Times" pitchFamily="99" charset="0"/>
              </a:rPr>
              <a:t>mais vous pouvez demander la retenue à la source à partir des services en ligne de Retraite Québec ou par téléphone.. Vous devez mentionner le montant que vous désirez retenir à la source.</a:t>
            </a:r>
          </a:p>
          <a:p>
            <a:endParaRPr lang="fr-CA" altLang="fr-FR" smtClean="0">
              <a:latin typeface="Times" pitchFamily="99" charset="0"/>
            </a:endParaRPr>
          </a:p>
        </p:txBody>
      </p:sp>
      <p:sp>
        <p:nvSpPr>
          <p:cNvPr id="70660"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0661"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CBCB8A5D-94F8-402F-A112-E7D256FF52CB}" type="slidenum">
              <a:rPr lang="fr-CA" altLang="fr-FR" sz="1400">
                <a:latin typeface="Times" pitchFamily="99" charset="0"/>
              </a:rPr>
              <a:pPr/>
              <a:t>16</a:t>
            </a:fld>
            <a:endParaRPr lang="fr-CA" altLang="fr-FR" sz="1400">
              <a:latin typeface="Times" pitchFamily="99" charset="0"/>
            </a:endParaRPr>
          </a:p>
        </p:txBody>
      </p:sp>
      <p:sp>
        <p:nvSpPr>
          <p:cNvPr id="7066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ce réservé de l'image des diapositives 1"/>
          <p:cNvSpPr>
            <a:spLocks noGrp="1" noRot="1" noChangeAspect="1" noTextEdit="1"/>
          </p:cNvSpPr>
          <p:nvPr>
            <p:ph type="sldImg"/>
          </p:nvPr>
        </p:nvSpPr>
        <p:spPr>
          <a:ln/>
        </p:spPr>
      </p:sp>
      <p:sp>
        <p:nvSpPr>
          <p:cNvPr id="71683"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sz="900">
                <a:latin typeface="Times" pitchFamily="99" charset="0"/>
              </a:rPr>
              <a:t>Si vous retournez sur le marché du travail, vous continuerez à recevoir votre rente. Mais vous devrez cotiser sur tout revenus de travail  supérieurs à 3 500 $ annuellement, quel que soit votre âge.</a:t>
            </a:r>
          </a:p>
          <a:p>
            <a:r>
              <a:rPr lang="fr-FR" altLang="fr-FR" sz="900">
                <a:latin typeface="Times" pitchFamily="99" charset="0"/>
              </a:rPr>
              <a:t>Mais, bonne nouvelle: ce retour au travail vous permet depuis 2009 de toucher un supplément à la rente correspondant à 0,5% de vos revenus cotisés de l’année précédente.</a:t>
            </a:r>
          </a:p>
          <a:p>
            <a:r>
              <a:rPr lang="fr-FR" altLang="fr-FR" sz="900">
                <a:latin typeface="Times" pitchFamily="99" charset="0"/>
              </a:rPr>
              <a:t>Ce supplément vous est acquis à vie. L’indexation annuelle s’y applique et le supplément sera cumulatif si vous travaillez plusieurs années.</a:t>
            </a:r>
          </a:p>
          <a:p>
            <a:r>
              <a:rPr lang="fr-FR" altLang="fr-FR" sz="900" b="1">
                <a:latin typeface="Times" pitchFamily="99" charset="0"/>
              </a:rPr>
              <a:t>Pour recevoir le supplément : aucune démarche à faire</a:t>
            </a:r>
            <a:r>
              <a:rPr lang="fr-FR" altLang="fr-FR" sz="900">
                <a:latin typeface="Times" pitchFamily="99" charset="0"/>
              </a:rPr>
              <a:t>. Retraite Québec le calculera automatiquement dès qu’elle recevra les informations de Revenu Québec. Versement rétroactif en janvier de l’année suivante, avec intérêts à partir de février.</a:t>
            </a:r>
          </a:p>
          <a:p>
            <a:endParaRPr lang="fr-FR" altLang="fr-FR" sz="900">
              <a:latin typeface="Times" pitchFamily="99" charset="0"/>
            </a:endParaRPr>
          </a:p>
          <a:p>
            <a:r>
              <a:rPr lang="fr-FR" altLang="fr-FR" sz="900">
                <a:latin typeface="Times" pitchFamily="99" charset="0"/>
              </a:rPr>
              <a:t>Maximum du supplément mensuel payable en 2018 : 21,58 $ (gains de 55 300 en 2017,  payable à partir de janvier 2018)</a:t>
            </a:r>
          </a:p>
          <a:p>
            <a:endParaRPr lang="fr-FR" altLang="fr-FR" sz="900">
              <a:latin typeface="Times" pitchFamily="99" charset="0"/>
            </a:endParaRPr>
          </a:p>
          <a:p>
            <a:r>
              <a:rPr lang="fr-FR" altLang="fr-FR" sz="900">
                <a:latin typeface="Times" pitchFamily="99" charset="0"/>
              </a:rPr>
              <a:t>À compter de 2012, les revenus  de travail de la dernière année de la période de cotisation  seront répartis  proportionnellement selon le nombre de mois avant la fin de la période de cotisation  et après celle-ci .</a:t>
            </a:r>
          </a:p>
          <a:p>
            <a:r>
              <a:rPr lang="fr-FR" altLang="fr-FR" sz="900">
                <a:latin typeface="Times" pitchFamily="99" charset="0"/>
              </a:rPr>
              <a:t>Par exemple, une personne qui n’a travaillé que  3 mois en 2012 et qui a gagné 12 000 $ de revenus. </a:t>
            </a:r>
          </a:p>
          <a:p>
            <a:r>
              <a:rPr lang="fr-FR" altLang="fr-FR" sz="900">
                <a:latin typeface="Times" pitchFamily="99" charset="0"/>
              </a:rPr>
              <a:t>Elle débute sa rente en avril 2012. Donc les  3 premiers mois font partie de la période cotisation et les 9 autres non, ceux-ci  permettront de calculer un supplément.</a:t>
            </a:r>
          </a:p>
          <a:p>
            <a:r>
              <a:rPr lang="fr-CA" altLang="fr-FR" sz="900">
                <a:latin typeface="Times" pitchFamily="99" charset="0"/>
              </a:rPr>
              <a:t>Répartition : 	12 000$ X 3/12 = 3 000 $  feront partie du calcul de la rente de retraite.</a:t>
            </a:r>
          </a:p>
          <a:p>
            <a:r>
              <a:rPr lang="fr-CA" altLang="fr-FR" sz="900">
                <a:latin typeface="Times" pitchFamily="99" charset="0"/>
              </a:rPr>
              <a:t>                        12 000 $ X 9/12 = 9 000 $ feront partie du calcul du supplément.</a:t>
            </a:r>
            <a:endParaRPr lang="fr-FR" altLang="fr-FR" sz="900">
              <a:latin typeface="Times" pitchFamily="99" charset="0"/>
            </a:endParaRPr>
          </a:p>
          <a:p>
            <a:endParaRPr lang="fr-FR" altLang="fr-FR" sz="900">
              <a:latin typeface="Times" pitchFamily="99" charset="0"/>
            </a:endParaRPr>
          </a:p>
        </p:txBody>
      </p:sp>
      <p:sp>
        <p:nvSpPr>
          <p:cNvPr id="71684"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AC21B322-CC03-4A31-ACA2-75A355343067}" type="slidenum">
              <a:rPr lang="fr-CA" altLang="fr-FR" sz="1400">
                <a:latin typeface="Times" pitchFamily="99" charset="0"/>
              </a:rPr>
              <a:pPr/>
              <a:t>17</a:t>
            </a:fld>
            <a:endParaRPr lang="fr-CA" altLang="fr-FR" sz="1400">
              <a:latin typeface="Times" pitchFamily="99" charset="0"/>
            </a:endParaRPr>
          </a:p>
        </p:txBody>
      </p:sp>
      <p:sp>
        <p:nvSpPr>
          <p:cNvPr id="71685"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a:ln/>
        </p:spPr>
      </p:sp>
      <p:sp>
        <p:nvSpPr>
          <p:cNvPr id="72707"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mtClean="0">
                <a:latin typeface="Times" pitchFamily="99" charset="0"/>
              </a:rPr>
              <a:t>Afin de minimiser le fardeau fiscal, vous pouvez demander que Retraite Québec divise votre rente de retraite avec votre conjoint.</a:t>
            </a:r>
          </a:p>
          <a:p>
            <a:r>
              <a:rPr lang="fr-CA" altLang="fr-FR" smtClean="0">
                <a:latin typeface="Times" pitchFamily="99" charset="0"/>
              </a:rPr>
              <a:t>Les deux conjoints doivent avoir 60 ans . Si les deux ont cotisé au Régime, ils doivent demander leur rente de retraite pour que la division puisse se faire.</a:t>
            </a:r>
          </a:p>
          <a:p>
            <a:r>
              <a:rPr lang="fr-CA" altLang="fr-FR" smtClean="0">
                <a:latin typeface="Times" pitchFamily="99" charset="0"/>
              </a:rPr>
              <a:t>Vous pouvez diviser votre rente de retraite même si seulement un des conjoints a cotisé au Régime.</a:t>
            </a:r>
          </a:p>
          <a:p>
            <a:r>
              <a:rPr lang="fr-CA" altLang="fr-FR" smtClean="0">
                <a:latin typeface="Times" pitchFamily="99" charset="0"/>
              </a:rPr>
              <a:t>Le pourcentage qui s’appliquera sera calculé en fonction des années de mariage ou de cohabitation. Le maximum possible de répartition est de 50% de la rente de retraite de chacun des conjoints .</a:t>
            </a:r>
          </a:p>
          <a:p>
            <a:r>
              <a:rPr lang="fr-CA" altLang="fr-FR" b="1" smtClean="0">
                <a:latin typeface="Times" pitchFamily="99" charset="0"/>
              </a:rPr>
              <a:t>Les conjoints légaux sont soit mariés, soit en union civile.</a:t>
            </a:r>
            <a:endParaRPr lang="fr-CA" altLang="fr-FR" smtClean="0">
              <a:latin typeface="Times" pitchFamily="99" charset="0"/>
            </a:endParaRPr>
          </a:p>
          <a:p>
            <a:r>
              <a:rPr lang="fr-CA" altLang="fr-FR" smtClean="0">
                <a:latin typeface="Times" pitchFamily="99" charset="0"/>
              </a:rPr>
              <a:t>La division de la rente  de retraite cesse au décès ou lorsque Retraite Québec est informée d’une cessation de vie commune (séparation légale, divorce et dissolution d’union civile) et le survivant ou cotisant  reprend tous ses droits sur la rente de retraite basée sur ses contributions personnelles.</a:t>
            </a:r>
          </a:p>
          <a:p>
            <a:r>
              <a:rPr lang="fr-CA" altLang="fr-FR" smtClean="0">
                <a:latin typeface="Times" pitchFamily="99" charset="0"/>
              </a:rPr>
              <a:t>De plus, il est possible de demander la terminaison de la division en complétant un formulaire disponible à Retraite Québec.. (Pour info formulaire B-892 : Demande de terminaison de la division de la rente de retraite) </a:t>
            </a:r>
          </a:p>
          <a:p>
            <a:r>
              <a:rPr lang="fr-CA" altLang="fr-FR" smtClean="0">
                <a:latin typeface="Times" pitchFamily="99" charset="0"/>
              </a:rPr>
              <a:t>(L’annulation est possible uniquement si la division n’a pas débuté).</a:t>
            </a:r>
          </a:p>
          <a:p>
            <a:r>
              <a:rPr lang="fr-CA" altLang="fr-FR" smtClean="0">
                <a:latin typeface="Times" pitchFamily="99" charset="0"/>
              </a:rPr>
              <a:t>Pour </a:t>
            </a:r>
            <a:r>
              <a:rPr lang="fr-CA" altLang="fr-FR" b="1" smtClean="0">
                <a:latin typeface="Times" pitchFamily="99" charset="0"/>
              </a:rPr>
              <a:t>demander une simulation</a:t>
            </a:r>
            <a:r>
              <a:rPr lang="fr-CA" altLang="fr-FR" smtClean="0">
                <a:latin typeface="Times" pitchFamily="99" charset="0"/>
              </a:rPr>
              <a:t> de la division de leur rente de retraite et connaître le pourcentage de division et les montants de rente après division, les conjoints doivent téléphoner à Retraite Québec pour demander une simulation de la division de leur rente de retraite. </a:t>
            </a:r>
          </a:p>
          <a:p>
            <a:r>
              <a:rPr lang="fr-CA" altLang="fr-FR" smtClean="0">
                <a:latin typeface="Times" pitchFamily="99" charset="0"/>
              </a:rPr>
              <a:t>Si le conjoint connaît le montant exact ou approximatif de la rente de retraite que l’on verse à son conjoint, le préposé sera en mesure de faire la simulation de la division et de donner le montant ainsi que le pourcentage de la division. Si le montant de la rente de retraite de son conjoint n’est pas connu, les deux conjoints doivent être présents lors de l’appel pour que le préposé puisse faire la simulation de la division.</a:t>
            </a:r>
          </a:p>
          <a:p>
            <a:r>
              <a:rPr lang="fr-CA" altLang="fr-FR" smtClean="0">
                <a:latin typeface="Times" pitchFamily="99" charset="0"/>
              </a:rPr>
              <a:t>Pour </a:t>
            </a:r>
            <a:r>
              <a:rPr lang="fr-CA" altLang="fr-FR" b="1" smtClean="0">
                <a:latin typeface="Times" pitchFamily="99" charset="0"/>
              </a:rPr>
              <a:t>demander  la division </a:t>
            </a:r>
            <a:r>
              <a:rPr lang="fr-CA" altLang="fr-FR" smtClean="0">
                <a:latin typeface="Times" pitchFamily="99" charset="0"/>
              </a:rPr>
              <a:t>les conjoints peuvent télécharger une demande sur le site Web, et la poster, ou téléphoner à Retraite Québec pour obtenir le formulaire. </a:t>
            </a:r>
          </a:p>
          <a:p>
            <a:endParaRPr lang="fr-CA" altLang="fr-FR" smtClean="0">
              <a:latin typeface="Times" pitchFamily="99" charset="0"/>
            </a:endParaRPr>
          </a:p>
        </p:txBody>
      </p:sp>
      <p:sp>
        <p:nvSpPr>
          <p:cNvPr id="72708" name="Espace réservé du pied de page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2709" name="Espace réservé du numéro de diapositive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63177737-88DA-4ED7-B7C0-F7F1B381FFB8}" type="slidenum">
              <a:rPr lang="fr-CA" altLang="fr-FR" sz="1400">
                <a:latin typeface="Times" pitchFamily="99" charset="0"/>
              </a:rPr>
              <a:pPr/>
              <a:t>18</a:t>
            </a:fld>
            <a:endParaRPr lang="fr-CA" altLang="fr-FR" sz="1400">
              <a:latin typeface="Times" pitchFamily="99" charset="0"/>
            </a:endParaRPr>
          </a:p>
        </p:txBody>
      </p:sp>
      <p:sp>
        <p:nvSpPr>
          <p:cNvPr id="7271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z="900" b="1">
                <a:latin typeface="Times" pitchFamily="99" charset="0"/>
              </a:rPr>
              <a:t>Lors de nos séances, il est important de spécifier ; même si les gens ne sont pas certains d’être admissibles, il est préférable de faire la demande, afin de ne pas perdre de droit.</a:t>
            </a:r>
          </a:p>
          <a:p>
            <a:pPr eaLnBrk="1" hangingPunct="1"/>
            <a:endParaRPr lang="fr-CA" altLang="fr-FR" sz="900">
              <a:latin typeface="Times" pitchFamily="99" charset="0"/>
            </a:endParaRPr>
          </a:p>
          <a:p>
            <a:pPr eaLnBrk="1" hangingPunct="1"/>
            <a:endParaRPr lang="fr-CA" altLang="fr-FR" sz="900">
              <a:latin typeface="Times" pitchFamily="99" charset="0"/>
            </a:endParaRPr>
          </a:p>
          <a:p>
            <a:pPr eaLnBrk="1" hangingPunct="1"/>
            <a:r>
              <a:rPr lang="fr-CA" altLang="fr-FR" sz="900">
                <a:latin typeface="Times" pitchFamily="99" charset="0"/>
              </a:rPr>
              <a:t>Pour que des prestations de survivants soient payables, la personne décédée doit avoir cotisé un certain nombre d’années qui varie entre 3 et 10 ans tout dépendant de l’âge au décès, des exclusions.</a:t>
            </a:r>
          </a:p>
          <a:p>
            <a:pPr eaLnBrk="1" hangingPunct="1"/>
            <a:endParaRPr lang="fr-CA" altLang="fr-FR" sz="900" b="1">
              <a:latin typeface="Times" pitchFamily="99" charset="0"/>
            </a:endParaRPr>
          </a:p>
          <a:p>
            <a:pPr eaLnBrk="1" hangingPunct="1"/>
            <a:r>
              <a:rPr lang="fr-CA" altLang="fr-FR" sz="900">
                <a:latin typeface="Times" pitchFamily="99" charset="0"/>
              </a:rPr>
              <a:t>Si le cotisant est décédé en 2013 ou après et qu’il n’a pas suffisamment cotisé, les années de cotisation après la fin de la période de cotisation peuvent remplacer, aux seules fins de l’admissibilité, des années entièrement ou partiellement incluses dans la période de cotisation pour lesquelles il n'avait versé aucune cotisation</a:t>
            </a:r>
            <a:endParaRPr lang="fr-CA" altLang="fr-FR" sz="900" u="sng">
              <a:latin typeface="Times" pitchFamily="99" charset="0"/>
            </a:endParaRPr>
          </a:p>
          <a:p>
            <a:pPr marL="0" lvl="1"/>
            <a:r>
              <a:rPr lang="fr-CA" altLang="fr-FR" sz="900">
                <a:latin typeface="Times" pitchFamily="99" charset="0"/>
              </a:rPr>
              <a:t>Seulement  sous le critère du 1/3 de la période de cotisation.</a:t>
            </a:r>
          </a:p>
          <a:p>
            <a:pPr marL="0" lvl="1"/>
            <a:endParaRPr lang="fr-CA" altLang="fr-FR" sz="900">
              <a:latin typeface="Times" pitchFamily="99" charset="0"/>
            </a:endParaRPr>
          </a:p>
          <a:p>
            <a:pPr marL="0" lvl="1">
              <a:buFontTx/>
              <a:buChar char="•"/>
            </a:pPr>
            <a:r>
              <a:rPr lang="fr-CA" altLang="fr-FR" sz="900" b="1">
                <a:latin typeface="Times" pitchFamily="99" charset="0"/>
              </a:rPr>
              <a:t>Compte tenu des nouveaux critères d’admissibilité , il est important de faire la demande pour ne pas perdre un droit.</a:t>
            </a:r>
          </a:p>
          <a:p>
            <a:pPr marL="0" lvl="1"/>
            <a:r>
              <a:rPr lang="fr-CA" altLang="fr-FR" sz="900">
                <a:latin typeface="Times" pitchFamily="99" charset="0"/>
              </a:rPr>
              <a:t>Le relevé  de participation donne un aperçu des montants payables mais pourrait induire le client en erreur sur son admissibilité, par exemple, il  pourrait ne pas avoir des périodes de prestations familiales d’inscrites ou de CNESST ou avoir participé à un  régime à  l’étranger qui pourrait faire qu’une personne serait admissible</a:t>
            </a:r>
          </a:p>
          <a:p>
            <a:pPr eaLnBrk="1" hangingPunct="1"/>
            <a:endParaRPr lang="fr-CA" altLang="fr-FR" sz="900" b="1" u="sng">
              <a:latin typeface="Times" pitchFamily="99" charset="0"/>
            </a:endParaRPr>
          </a:p>
          <a:p>
            <a:pPr eaLnBrk="1" hangingPunct="1"/>
            <a:r>
              <a:rPr lang="fr-CA" altLang="fr-FR" sz="900">
                <a:latin typeface="Times" pitchFamily="99" charset="0"/>
              </a:rPr>
              <a:t>Étant donné que la période de cotisation des travailleurs tient compte de leur situation personnelle, il est sage de toujours vérifier auprès de Retraite Québec si des prestations peuvent être payables et ce, même si  la personne décédée n’a été que quelques années sur le marché du travail.</a:t>
            </a:r>
          </a:p>
          <a:p>
            <a:pPr eaLnBrk="1" hangingPunct="1"/>
            <a:endParaRPr lang="fr-CA" altLang="fr-FR" sz="900">
              <a:latin typeface="Times" pitchFamily="99" charset="0"/>
            </a:endParaRPr>
          </a:p>
          <a:p>
            <a:pPr eaLnBrk="1" hangingPunct="1"/>
            <a:endParaRPr lang="fr-CA" altLang="fr-FR" b="1" u="sng" smtClean="0">
              <a:latin typeface="Times" pitchFamily="99" charset="0"/>
            </a:endParaRPr>
          </a:p>
          <a:p>
            <a:pPr eaLnBrk="1" hangingPunct="1"/>
            <a:endParaRPr lang="fr-CA" altLang="fr-FR" b="1" u="sng" smtClean="0">
              <a:latin typeface="Times" pitchFamily="99" charset="0"/>
            </a:endParaRPr>
          </a:p>
        </p:txBody>
      </p:sp>
      <p:sp>
        <p:nvSpPr>
          <p:cNvPr id="73732"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4A95CB54-07DC-4C33-9E95-D561B1AB7DE2}" type="slidenum">
              <a:rPr lang="fr-CA" altLang="fr-FR" sz="1400">
                <a:latin typeface="Times" pitchFamily="99" charset="0"/>
              </a:rPr>
              <a:pPr/>
              <a:t>19</a:t>
            </a:fld>
            <a:endParaRPr lang="fr-CA" altLang="fr-FR" sz="1400">
              <a:latin typeface="Times" pitchFamily="99" charset="0"/>
            </a:endParaRPr>
          </a:p>
        </p:txBody>
      </p:sp>
      <p:sp>
        <p:nvSpPr>
          <p:cNvPr id="73733"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373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fr-FR" altLang="fr-FR" dirty="0" smtClean="0"/>
              <a:t>La demande de PD peut être faite par :</a:t>
            </a:r>
          </a:p>
          <a:p>
            <a:pPr eaLnBrk="1" hangingPunct="1">
              <a:defRPr/>
            </a:pPr>
            <a:r>
              <a:rPr lang="fr-FR" altLang="fr-FR" u="sng" dirty="0" smtClean="0"/>
              <a:t>Payeur de frais </a:t>
            </a:r>
          </a:p>
          <a:p>
            <a:pPr marL="168244" indent="-168244">
              <a:buFont typeface="Arial" panose="020B0604020202020204" pitchFamily="34" charset="0"/>
              <a:buChar char="•"/>
              <a:defRPr/>
            </a:pPr>
            <a:r>
              <a:rPr lang="fr-FR" altLang="fr-FR" dirty="0" smtClean="0"/>
              <a:t>La personne (morale ou physique) qui a acquitté les frais funéraires.</a:t>
            </a:r>
          </a:p>
          <a:p>
            <a:pPr marL="168244" indent="-168244">
              <a:buFont typeface="Arial" panose="020B0604020202020204" pitchFamily="34" charset="0"/>
              <a:buChar char="•"/>
              <a:defRPr/>
            </a:pPr>
            <a:r>
              <a:rPr lang="fr-FR" altLang="fr-FR" dirty="0" smtClean="0"/>
              <a:t>L’organisme de charité qui a acquitté les frais funéraires (reconnu par Revenu Québec ou Revenu Canada).</a:t>
            </a:r>
          </a:p>
          <a:p>
            <a:pPr marL="168244" indent="-168244">
              <a:buFont typeface="Arial" panose="020B0604020202020204" pitchFamily="34" charset="0"/>
              <a:buChar char="•"/>
              <a:defRPr/>
            </a:pPr>
            <a:r>
              <a:rPr lang="fr-FR" altLang="fr-FR" dirty="0" smtClean="0"/>
              <a:t>Le curateur public</a:t>
            </a:r>
          </a:p>
          <a:p>
            <a:pPr marL="168244" indent="-168244">
              <a:buFont typeface="Arial" panose="020B0604020202020204" pitchFamily="34" charset="0"/>
              <a:buChar char="•"/>
              <a:defRPr/>
            </a:pPr>
            <a:r>
              <a:rPr lang="fr-FR" altLang="fr-FR" dirty="0" smtClean="0"/>
              <a:t>Revenu Québec </a:t>
            </a:r>
          </a:p>
          <a:p>
            <a:pPr eaLnBrk="1" hangingPunct="1">
              <a:buFont typeface="Arial" panose="020B0604020202020204" pitchFamily="34" charset="0"/>
              <a:buNone/>
              <a:defRPr/>
            </a:pPr>
            <a:r>
              <a:rPr lang="fr-FR" altLang="fr-FR" dirty="0" smtClean="0"/>
              <a:t>Héritiers ou son représentant</a:t>
            </a:r>
          </a:p>
          <a:p>
            <a:pPr eaLnBrk="1" hangingPunct="1">
              <a:buFont typeface="Arial" panose="020B0604020202020204" pitchFamily="34" charset="0"/>
              <a:buNone/>
              <a:defRPr/>
            </a:pPr>
            <a:r>
              <a:rPr lang="fr-FR" altLang="fr-FR" dirty="0" smtClean="0"/>
              <a:t>Conjoints  survivants reconnu par Retraite Québec</a:t>
            </a:r>
          </a:p>
          <a:p>
            <a:pPr eaLnBrk="1" hangingPunct="1">
              <a:buFont typeface="Arial" panose="020B0604020202020204" pitchFamily="34" charset="0"/>
              <a:buNone/>
              <a:defRPr/>
            </a:pPr>
            <a:r>
              <a:rPr lang="fr-FR" altLang="fr-FR" dirty="0" smtClean="0"/>
              <a:t>Descendants, ascendants </a:t>
            </a:r>
            <a:r>
              <a:rPr lang="fr-FR" altLang="fr-FR" u="sng" dirty="0" smtClean="0"/>
              <a:t> </a:t>
            </a:r>
          </a:p>
          <a:p>
            <a:pPr eaLnBrk="1" hangingPunct="1">
              <a:buFont typeface="Arial" panose="020B0604020202020204" pitchFamily="34" charset="0"/>
              <a:buNone/>
              <a:defRPr/>
            </a:pPr>
            <a:r>
              <a:rPr lang="fr-FR" altLang="fr-FR" dirty="0" smtClean="0"/>
              <a:t>Une entreprise funéraire ne pas présenté une demande de PD à titre de payeur de frais, mais un requérant lié à une entreprise funéraire peut faire la demande à titre de payeur.</a:t>
            </a:r>
          </a:p>
          <a:p>
            <a:pPr eaLnBrk="1" hangingPunct="1">
              <a:defRPr/>
            </a:pPr>
            <a:endParaRPr lang="fr-FR" altLang="fr-FR" dirty="0" smtClean="0"/>
          </a:p>
          <a:p>
            <a:pPr eaLnBrk="1" hangingPunct="1">
              <a:defRPr/>
            </a:pPr>
            <a:r>
              <a:rPr lang="fr-FR" altLang="fr-FR" dirty="0" smtClean="0"/>
              <a:t>Exemple concernant la « priorité à la personne qui a acquitté les frais funéraires » :  </a:t>
            </a:r>
          </a:p>
          <a:p>
            <a:pPr eaLnBrk="1" hangingPunct="1">
              <a:defRPr/>
            </a:pPr>
            <a:r>
              <a:rPr lang="fr-FR" altLang="fr-FR" dirty="0" smtClean="0"/>
              <a:t>Je m’occupe des funérailles d’un ami qui avait pour seule héritière sa conjointe. Je débourse 4 000 $ de frais funéraires.  Je présente mes reçus à Retraite Québec dans les 60 jours suivant le décès.  Même si je ne suis pas héritier, Retraite Québec me rembourse un maximum de 2 500 $ pour couvrir une partie de mes frais.  L’héritière ne recevra pas la prestation de décès même si elle l’a réclamée avant moi.  Elle devra cependant rajouter 2 500 $ aux revenus de la succession aux fins de l’impôt. La prestation de décès est toujours payée par chèque.</a:t>
            </a:r>
          </a:p>
          <a:p>
            <a:pPr eaLnBrk="1" hangingPunct="1">
              <a:defRPr/>
            </a:pPr>
            <a:endParaRPr lang="fr-FR" altLang="fr-FR" dirty="0" smtClean="0"/>
          </a:p>
          <a:p>
            <a:pPr>
              <a:defRPr/>
            </a:pPr>
            <a:r>
              <a:rPr lang="fr-CA" altLang="fr-FR" u="sng" dirty="0" smtClean="0">
                <a:solidFill>
                  <a:srgbClr val="FF0000"/>
                </a:solidFill>
              </a:rPr>
              <a:t>NOUVEAU </a:t>
            </a:r>
          </a:p>
          <a:p>
            <a:pPr>
              <a:defRPr/>
            </a:pPr>
            <a:endParaRPr lang="fr-CA" altLang="fr-FR" dirty="0" smtClean="0"/>
          </a:p>
          <a:p>
            <a:pPr>
              <a:defRPr/>
            </a:pPr>
            <a:r>
              <a:rPr lang="fr-CA" altLang="fr-FR" dirty="0" smtClean="0"/>
              <a:t>Pour les décès survenant à partir du 1</a:t>
            </a:r>
            <a:r>
              <a:rPr lang="fr-CA" altLang="fr-FR" baseline="30000" dirty="0" smtClean="0"/>
              <a:t>er</a:t>
            </a:r>
            <a:r>
              <a:rPr lang="fr-CA" altLang="fr-FR" dirty="0" smtClean="0"/>
              <a:t> janvier 2013, si la personne décédée n'a pas versé de cotisations pour le nombre d'années requis, la prestation de décès est tout de même versée si la personne a cotisé pour au moins 500 $ ( employé et employeur) au Régime et si elle n'a reçu aucune rente de retraite ou d'invalidité. Le montant de la prestation de décès équivaudra à la somme des cotisations versées, jusqu'à un maximum de 2 500 $.</a:t>
            </a:r>
          </a:p>
          <a:p>
            <a:pPr eaLnBrk="1" hangingPunct="1">
              <a:defRPr/>
            </a:pPr>
            <a:endParaRPr lang="fr-CA" altLang="fr-FR" dirty="0" smtClean="0"/>
          </a:p>
          <a:p>
            <a:pPr eaLnBrk="1" hangingPunct="1">
              <a:defRPr/>
            </a:pPr>
            <a:endParaRPr lang="fr-CA" altLang="fr-FR" dirty="0" smtClean="0"/>
          </a:p>
        </p:txBody>
      </p:sp>
      <p:sp>
        <p:nvSpPr>
          <p:cNvPr id="74756"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01C9209A-70D3-4859-9C45-E4E64608C6F6}" type="slidenum">
              <a:rPr lang="fr-CA" altLang="fr-FR" sz="1400">
                <a:latin typeface="Times" pitchFamily="99" charset="0"/>
              </a:rPr>
              <a:pPr/>
              <a:t>20</a:t>
            </a:fld>
            <a:endParaRPr lang="fr-CA" altLang="fr-FR" sz="1400">
              <a:latin typeface="Times" pitchFamily="99" charset="0"/>
            </a:endParaRPr>
          </a:p>
        </p:txBody>
      </p:sp>
      <p:sp>
        <p:nvSpPr>
          <p:cNvPr id="74757"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4758"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ln/>
        </p:spPr>
        <p:txBody>
          <a:bodyPr/>
          <a:lstStyle/>
          <a:p>
            <a:pPr marL="224277" indent="-224277">
              <a:defRPr/>
            </a:pPr>
            <a:r>
              <a:rPr lang="fr-CA" sz="900" dirty="0">
                <a:latin typeface="Times" pitchFamily="99" charset="0"/>
              </a:rPr>
              <a:t>Une rente de conjoint survivant est payable si la personne décédée a suffisamment cotisé au RRQ : elle doit </a:t>
            </a:r>
            <a:r>
              <a:rPr lang="fr-CA" altLang="fr-FR" sz="900" dirty="0"/>
              <a:t>avoir cotisé un certain nombre d’années qui varie entre 3 et 10 ans tout dépendant de l’âge au décès, des exclusions.</a:t>
            </a:r>
          </a:p>
          <a:p>
            <a:pPr marL="224277" indent="-224277">
              <a:defRPr/>
            </a:pPr>
            <a:r>
              <a:rPr lang="fr-CA" altLang="fr-FR" sz="900" dirty="0"/>
              <a:t>Le conjoint survivant doit se qualifier à titre de conjoint, au moment du décès.</a:t>
            </a:r>
          </a:p>
          <a:p>
            <a:pPr marL="224277" indent="-224277">
              <a:defRPr/>
            </a:pPr>
            <a:endParaRPr lang="fr-CA" sz="900" dirty="0">
              <a:latin typeface="Times" pitchFamily="99" charset="0"/>
            </a:endParaRPr>
          </a:p>
          <a:p>
            <a:pPr marL="224277" indent="-224277">
              <a:defRPr/>
            </a:pPr>
            <a:r>
              <a:rPr lang="fr-CA" sz="900" dirty="0">
                <a:latin typeface="Times" pitchFamily="99" charset="0"/>
              </a:rPr>
              <a:t>Le montant payable est calculé en fonction des cotisations versées par le cotisant décédé et tient compte de l’âge du conjoint survivant et de sa situation avant 45 ans.  Après l’âge de 45 ans, on ne tient plus compte des situations de vie du survivant.</a:t>
            </a:r>
          </a:p>
          <a:p>
            <a:pPr marL="224277" indent="-224277">
              <a:defRPr/>
            </a:pPr>
            <a:endParaRPr lang="fr-CA" sz="900" dirty="0">
              <a:latin typeface="Times" pitchFamily="99" charset="0"/>
            </a:endParaRPr>
          </a:p>
          <a:p>
            <a:pPr marL="224277" indent="-224277">
              <a:defRPr/>
            </a:pPr>
            <a:r>
              <a:rPr lang="fr-CA" sz="900" dirty="0">
                <a:latin typeface="Times" pitchFamily="99" charset="0"/>
              </a:rPr>
              <a:t>Deux scénarios peuvent survenir pour qu’une rente de conjoint survivant soit payable pour toute la vie . </a:t>
            </a:r>
          </a:p>
          <a:p>
            <a:pPr marL="224277" indent="-224277">
              <a:defRPr/>
            </a:pPr>
            <a:r>
              <a:rPr lang="fr-CA" sz="900" dirty="0">
                <a:latin typeface="Times" pitchFamily="99" charset="0"/>
              </a:rPr>
              <a:t>1 – Le bénéficiaire de la RCS n’a jamais été sur le marché du travail...... il recevra la rente de conjoint survivant pour toute sa vie. (attention au partage qui peut faire en sorte qu’une personne n’a jamais travaillé mais a des gains , il recevra une RCS pour toute sa vie également, mais réduite)</a:t>
            </a:r>
          </a:p>
          <a:p>
            <a:pPr marL="224277" indent="-224277">
              <a:defRPr/>
            </a:pPr>
            <a:r>
              <a:rPr lang="fr-CA" sz="900" dirty="0">
                <a:latin typeface="Times" pitchFamily="99" charset="0"/>
              </a:rPr>
              <a:t>2 – Le bénéficiaire de la RCS a peu cotisé au régime. Il continuera de recevoir une rente de conjoint survivant jusqu’à son décès, mais on tiendra compte de sa rente de retraite  pour effectuer le calcul, car il y a un maximum établit dans la loi. </a:t>
            </a:r>
          </a:p>
          <a:p>
            <a:pPr marL="224277" indent="-224277">
              <a:defRPr/>
            </a:pPr>
            <a:endParaRPr lang="fr-CA" sz="900" dirty="0">
              <a:latin typeface="Times" pitchFamily="99" charset="0"/>
            </a:endParaRPr>
          </a:p>
          <a:p>
            <a:pPr marL="224277" indent="-224277">
              <a:defRPr/>
            </a:pPr>
            <a:r>
              <a:rPr lang="fr-CA" sz="900" dirty="0">
                <a:latin typeface="Times" pitchFamily="99" charset="0"/>
              </a:rPr>
              <a:t>Par contre,</a:t>
            </a:r>
          </a:p>
          <a:p>
            <a:pPr marL="224277" indent="-224277">
              <a:defRPr/>
            </a:pPr>
            <a:r>
              <a:rPr lang="fr-CA" sz="900" b="1" dirty="0">
                <a:latin typeface="Times" pitchFamily="99" charset="0"/>
              </a:rPr>
              <a:t>Suggestion : </a:t>
            </a:r>
            <a:r>
              <a:rPr lang="fr-CA" sz="900" dirty="0">
                <a:latin typeface="Times" pitchFamily="99" charset="0"/>
              </a:rPr>
              <a:t>contenu plus général, par exemple : la RCS est payable jusqu’au décès mais peut être réduite en partie ou en totalité :</a:t>
            </a:r>
          </a:p>
          <a:p>
            <a:pPr marL="224277" indent="-224277">
              <a:buFont typeface="Arial" panose="020B0604020202020204" pitchFamily="34" charset="0"/>
              <a:buChar char="•"/>
              <a:defRPr/>
            </a:pPr>
            <a:r>
              <a:rPr lang="fr-CA" sz="900" dirty="0">
                <a:latin typeface="Times" pitchFamily="99" charset="0"/>
              </a:rPr>
              <a:t>au moment de la combinaison avec une rente de retraite élevée </a:t>
            </a:r>
          </a:p>
          <a:p>
            <a:pPr marL="224277" indent="-224277">
              <a:buFont typeface="Arial" panose="020B0604020202020204" pitchFamily="34" charset="0"/>
              <a:buChar char="•"/>
              <a:defRPr/>
            </a:pPr>
            <a:r>
              <a:rPr lang="fr-CA" sz="900" dirty="0">
                <a:latin typeface="Times" pitchFamily="99" charset="0"/>
              </a:rPr>
              <a:t>lors du recalcule de la rente combinée RR-RCS à 65 ans, dans certains cas où la personne reçoit aussi une rente de retraite élevé, la rente combinée étant soumis à un maximum.</a:t>
            </a:r>
          </a:p>
          <a:p>
            <a:pPr marL="224277" indent="-224277">
              <a:defRPr/>
            </a:pPr>
            <a:endParaRPr lang="fr-CA" sz="900" dirty="0">
              <a:latin typeface="Times" pitchFamily="99" charset="0"/>
            </a:endParaRPr>
          </a:p>
          <a:p>
            <a:pPr marL="224277" indent="-224277">
              <a:defRPr/>
            </a:pPr>
            <a:r>
              <a:rPr lang="fr-CA" sz="900" dirty="0">
                <a:latin typeface="Times" pitchFamily="99" charset="0"/>
              </a:rPr>
              <a:t>Si le bénéficiaire de la rente de conjoint survivant a cotisé au maximum en matière de rente de retraite, à compter de 65 ans, sa rente de conjoint payable sera à 0,00$.  (4 % des cas) et même avant si le MAPI est payable.</a:t>
            </a:r>
          </a:p>
          <a:p>
            <a:pPr marL="224277" indent="-224277">
              <a:defRPr/>
            </a:pPr>
            <a:endParaRPr lang="fr-CA" sz="900" b="1" dirty="0">
              <a:latin typeface="Times" pitchFamily="99" charset="0"/>
            </a:endParaRPr>
          </a:p>
          <a:p>
            <a:pPr marL="336417" lvl="2" indent="-336417">
              <a:defRPr/>
            </a:pPr>
            <a:r>
              <a:rPr lang="fr-CA" sz="900" b="1" u="sng" dirty="0"/>
              <a:t>Pour les décès à compter de 2013 :</a:t>
            </a:r>
          </a:p>
          <a:p>
            <a:pPr>
              <a:defRPr/>
            </a:pPr>
            <a:endParaRPr lang="fr-CA" sz="900" b="1" dirty="0"/>
          </a:p>
          <a:p>
            <a:pPr marL="0" lvl="1">
              <a:buClr>
                <a:schemeClr val="accent3">
                  <a:lumMod val="40000"/>
                  <a:lumOff val="60000"/>
                </a:schemeClr>
              </a:buClr>
              <a:tabLst>
                <a:tab pos="221162" algn="l"/>
              </a:tabLst>
              <a:defRPr/>
            </a:pPr>
            <a:r>
              <a:rPr lang="fr-CA" sz="900" dirty="0"/>
              <a:t>Le montant du supplément mensuel de rente de retraite du cotisant décédé est considéré dans le calcul de la RCS.</a:t>
            </a:r>
          </a:p>
          <a:p>
            <a:pPr>
              <a:defRPr/>
            </a:pPr>
            <a:endParaRPr lang="fr-CA" sz="900" dirty="0"/>
          </a:p>
          <a:p>
            <a:pPr marL="356665" lvl="1" indent="-356665">
              <a:buClr>
                <a:schemeClr val="accent3">
                  <a:lumMod val="40000"/>
                  <a:lumOff val="60000"/>
                </a:schemeClr>
              </a:buClr>
              <a:tabLst>
                <a:tab pos="221162" algn="l"/>
              </a:tabLst>
              <a:defRPr/>
            </a:pPr>
            <a:r>
              <a:rPr lang="fr-CA" sz="900" dirty="0"/>
              <a:t>La formule de la RCS devient :</a:t>
            </a:r>
          </a:p>
          <a:p>
            <a:pPr marL="356665" lvl="1" indent="-356665">
              <a:buClr>
                <a:schemeClr val="accent3">
                  <a:lumMod val="40000"/>
                  <a:lumOff val="60000"/>
                </a:schemeClr>
              </a:buClr>
              <a:tabLst>
                <a:tab pos="221162" algn="l"/>
              </a:tabLst>
              <a:defRPr/>
            </a:pPr>
            <a:r>
              <a:rPr lang="fr-CA" sz="900" dirty="0"/>
              <a:t>RCS avant 65 ans  = montant de base + 37,5% x (RRB + supplément </a:t>
            </a:r>
            <a:r>
              <a:rPr lang="fr-CA" sz="900" dirty="0" err="1"/>
              <a:t>dcd</a:t>
            </a:r>
            <a:r>
              <a:rPr lang="fr-CA" sz="900" dirty="0"/>
              <a:t>)</a:t>
            </a:r>
          </a:p>
          <a:p>
            <a:pPr marL="356665" lvl="1" indent="-356665">
              <a:buClr>
                <a:schemeClr val="accent3">
                  <a:lumMod val="40000"/>
                  <a:lumOff val="60000"/>
                </a:schemeClr>
              </a:buClr>
              <a:tabLst>
                <a:tab pos="221162" algn="l"/>
              </a:tabLst>
              <a:defRPr/>
            </a:pPr>
            <a:r>
              <a:rPr lang="fr-CA" sz="900" dirty="0"/>
              <a:t>RCS à 65 ans ou plus  =  60%  x (RRB + supplément </a:t>
            </a:r>
            <a:r>
              <a:rPr lang="fr-CA" sz="900" dirty="0" err="1"/>
              <a:t>dcd</a:t>
            </a:r>
            <a:r>
              <a:rPr lang="fr-CA" sz="900" dirty="0"/>
              <a:t>) </a:t>
            </a:r>
          </a:p>
          <a:p>
            <a:pPr marL="356665" lvl="1" indent="-356665">
              <a:buClr>
                <a:schemeClr val="accent3">
                  <a:lumMod val="40000"/>
                  <a:lumOff val="60000"/>
                </a:schemeClr>
              </a:buClr>
              <a:tabLst>
                <a:tab pos="221162" algn="l"/>
              </a:tabLst>
              <a:defRPr/>
            </a:pPr>
            <a:endParaRPr lang="fr-CA" sz="1700" b="1" dirty="0"/>
          </a:p>
        </p:txBody>
      </p:sp>
      <p:sp>
        <p:nvSpPr>
          <p:cNvPr id="7578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49900D1A-20E7-45F3-81B5-F0B56BB66CAD}" type="slidenum">
              <a:rPr lang="fr-CA" altLang="fr-FR" sz="1400">
                <a:latin typeface="Times" pitchFamily="99" charset="0"/>
              </a:rPr>
              <a:pPr/>
              <a:t>21</a:t>
            </a:fld>
            <a:endParaRPr lang="fr-CA" altLang="fr-FR" sz="1400">
              <a:latin typeface="Times" pitchFamily="99" charset="0"/>
            </a:endParaRPr>
          </a:p>
        </p:txBody>
      </p:sp>
      <p:sp>
        <p:nvSpPr>
          <p:cNvPr id="75781"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578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fr-FR" altLang="fr-FR" dirty="0" smtClean="0"/>
              <a:t>Le conjoint de fait ne sera pas reconnu si le cotisant était marié (ou en union civile) avec quelqu’un d’autre au moment de son décès.</a:t>
            </a:r>
          </a:p>
          <a:p>
            <a:pPr eaLnBrk="1" hangingPunct="1">
              <a:defRPr/>
            </a:pPr>
            <a:r>
              <a:rPr lang="fr-FR" altLang="fr-FR" dirty="0" smtClean="0"/>
              <a:t>Le conjoint légal (non séparé légalement) a priorité sur le conjoint de fait. </a:t>
            </a:r>
          </a:p>
          <a:p>
            <a:pPr eaLnBrk="1" hangingPunct="1">
              <a:defRPr/>
            </a:pPr>
            <a:r>
              <a:rPr lang="fr-FR" altLang="fr-FR" dirty="0" smtClean="0"/>
              <a:t>Le conjoint de fait (trois ans) a priorité sur le conjoint séparé légalement, avant le 1</a:t>
            </a:r>
            <a:r>
              <a:rPr lang="fr-FR" altLang="fr-FR" baseline="30000" dirty="0" smtClean="0"/>
              <a:t>er</a:t>
            </a:r>
            <a:r>
              <a:rPr lang="fr-FR" altLang="fr-FR" dirty="0" smtClean="0"/>
              <a:t> juillet 1989, si aucun nouveau jugement de séparation de corps n’a pris effet après cette date et aucune reprise de vie commune. </a:t>
            </a:r>
          </a:p>
          <a:p>
            <a:pPr eaLnBrk="1" hangingPunct="1">
              <a:defRPr/>
            </a:pPr>
            <a:r>
              <a:rPr lang="fr-FR" altLang="fr-FR" dirty="0" smtClean="0"/>
              <a:t>  </a:t>
            </a:r>
          </a:p>
          <a:p>
            <a:pPr eaLnBrk="1" hangingPunct="1">
              <a:defRPr/>
            </a:pPr>
            <a:r>
              <a:rPr lang="fr-FR" altLang="fr-FR" dirty="0" smtClean="0"/>
              <a:t>Le conjoint de fait (trois ans ou 1 an avec enfant)) a priorité sur le conjoint séparé légalement, après le  30 juin mais avant le 1 er janvier 1994, si aucun nouveau jugement de séparation de corps n’a pris effet après cette date et aucune reprise de vie commune et aucun partage des gains suite au jugement de séparation.</a:t>
            </a:r>
          </a:p>
          <a:p>
            <a:pPr eaLnBrk="1" hangingPunct="1">
              <a:defRPr/>
            </a:pPr>
            <a:r>
              <a:rPr lang="fr-CA" dirty="0" smtClean="0"/>
              <a:t>Quelle que soit la date du jugement, la reprise volontaire de la vie commune met fin à la séparation légale.</a:t>
            </a:r>
            <a:endParaRPr lang="fr-FR" altLang="fr-FR" dirty="0" smtClean="0"/>
          </a:p>
          <a:p>
            <a:pPr eaLnBrk="1" hangingPunct="1">
              <a:defRPr/>
            </a:pPr>
            <a:r>
              <a:rPr lang="fr-FR" altLang="fr-FR" dirty="0" smtClean="0"/>
              <a:t>Inviter les gens à téléphoner à Retraite Québec, le cas échéant.</a:t>
            </a:r>
          </a:p>
          <a:p>
            <a:pPr eaLnBrk="1" hangingPunct="1">
              <a:defRPr/>
            </a:pPr>
            <a:endParaRPr lang="fr-FR" altLang="fr-FR" dirty="0" smtClean="0"/>
          </a:p>
          <a:p>
            <a:pPr eaLnBrk="1" hangingPunct="1">
              <a:defRPr/>
            </a:pPr>
            <a:r>
              <a:rPr lang="fr-FR" altLang="fr-FR" dirty="0" smtClean="0"/>
              <a:t>Le conjoint de fait est la personne avec qui vous vivez maritalement depuis :</a:t>
            </a:r>
          </a:p>
          <a:p>
            <a:pPr marL="168244" indent="-168244">
              <a:buFont typeface="Arial" panose="020B0604020202020204" pitchFamily="34" charset="0"/>
              <a:buChar char="•"/>
              <a:defRPr/>
            </a:pPr>
            <a:r>
              <a:rPr lang="fr-FR" altLang="fr-FR" dirty="0" smtClean="0"/>
              <a:t>Au moins 3 ans</a:t>
            </a:r>
          </a:p>
          <a:p>
            <a:pPr marL="168244" indent="-168244">
              <a:buFont typeface="Arial" panose="020B0604020202020204" pitchFamily="34" charset="0"/>
              <a:buChar char="•"/>
              <a:defRPr/>
            </a:pPr>
            <a:r>
              <a:rPr lang="fr-FR" altLang="fr-FR" dirty="0" smtClean="0"/>
              <a:t>1 an si un enfant est né ou doit naître de cette union ou si vous avez adopté un enfant ensemble.</a:t>
            </a:r>
          </a:p>
          <a:p>
            <a:pPr>
              <a:defRPr/>
            </a:pPr>
            <a:r>
              <a:rPr lang="fr-CA" dirty="0" smtClean="0"/>
              <a:t>(ils ont conjointement adopté un enfant ou l’un d’eux a adopté un enfant de l’autre)</a:t>
            </a:r>
          </a:p>
          <a:p>
            <a:pPr>
              <a:defRPr/>
            </a:pPr>
            <a:r>
              <a:rPr lang="fr-FR" altLang="fr-FR" dirty="0" smtClean="0"/>
              <a:t> </a:t>
            </a:r>
            <a:r>
              <a:rPr lang="fr-CA" dirty="0" smtClean="0"/>
              <a:t>La vie maritale comporte les trois éléments suivants :</a:t>
            </a:r>
          </a:p>
          <a:p>
            <a:pPr marL="168244" indent="-168244">
              <a:buFont typeface="Arial" panose="020B0604020202020204" pitchFamily="34" charset="0"/>
              <a:buChar char="•"/>
              <a:defRPr/>
            </a:pPr>
            <a:r>
              <a:rPr lang="fr-CA" dirty="0" smtClean="0"/>
              <a:t>la </a:t>
            </a:r>
            <a:r>
              <a:rPr lang="fr-CA" dirty="0" smtClean="0">
                <a:hlinkClick r:id="rId3"/>
              </a:rPr>
              <a:t>cohabitation</a:t>
            </a:r>
            <a:r>
              <a:rPr lang="fr-CA" dirty="0" smtClean="0"/>
              <a:t>;</a:t>
            </a:r>
          </a:p>
          <a:p>
            <a:pPr marL="168244" indent="-168244">
              <a:buFont typeface="Arial" panose="020B0604020202020204" pitchFamily="34" charset="0"/>
              <a:buChar char="•"/>
              <a:defRPr/>
            </a:pPr>
            <a:r>
              <a:rPr lang="fr-CA" dirty="0" smtClean="0"/>
              <a:t>le </a:t>
            </a:r>
            <a:r>
              <a:rPr lang="fr-CA" dirty="0" smtClean="0">
                <a:hlinkClick r:id="rId4"/>
              </a:rPr>
              <a:t>secours mutuel</a:t>
            </a:r>
            <a:r>
              <a:rPr lang="fr-CA" dirty="0" smtClean="0"/>
              <a:t>; </a:t>
            </a:r>
          </a:p>
          <a:p>
            <a:pPr marL="168244" indent="-168244">
              <a:buFont typeface="Arial" panose="020B0604020202020204" pitchFamily="34" charset="0"/>
              <a:buChar char="•"/>
              <a:defRPr/>
            </a:pPr>
            <a:r>
              <a:rPr lang="fr-CA" dirty="0" smtClean="0"/>
              <a:t>la </a:t>
            </a:r>
            <a:r>
              <a:rPr lang="fr-CA" dirty="0" smtClean="0">
                <a:hlinkClick r:id="rId5"/>
              </a:rPr>
              <a:t>commune renommée</a:t>
            </a:r>
            <a:r>
              <a:rPr lang="fr-CA" dirty="0" smtClean="0"/>
              <a:t> (accessoire).</a:t>
            </a:r>
          </a:p>
          <a:p>
            <a:pPr eaLnBrk="1" hangingPunct="1">
              <a:buFont typeface="Arial" panose="020B0604020202020204" pitchFamily="34" charset="0"/>
              <a:buNone/>
              <a:defRPr/>
            </a:pPr>
            <a:endParaRPr lang="fr-FR" altLang="fr-FR" dirty="0" smtClean="0"/>
          </a:p>
          <a:p>
            <a:pPr eaLnBrk="1" hangingPunct="1">
              <a:defRPr/>
            </a:pPr>
            <a:endParaRPr lang="fr-CA" altLang="fr-FR" dirty="0" smtClean="0"/>
          </a:p>
        </p:txBody>
      </p:sp>
      <p:sp>
        <p:nvSpPr>
          <p:cNvPr id="76804"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ACCCB26B-5E60-4088-9315-112F84619984}" type="slidenum">
              <a:rPr lang="fr-CA" altLang="fr-FR" sz="1400">
                <a:latin typeface="Times" pitchFamily="99" charset="0"/>
              </a:rPr>
              <a:pPr/>
              <a:t>22</a:t>
            </a:fld>
            <a:endParaRPr lang="fr-CA" altLang="fr-FR" sz="1400">
              <a:latin typeface="Times" pitchFamily="99" charset="0"/>
            </a:endParaRPr>
          </a:p>
        </p:txBody>
      </p:sp>
      <p:sp>
        <p:nvSpPr>
          <p:cNvPr id="76805"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680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b="1" smtClean="0">
                <a:latin typeface="Times" pitchFamily="99" charset="0"/>
              </a:rPr>
              <a:t>Exemple de rétroactivité </a:t>
            </a:r>
            <a:r>
              <a:rPr lang="fr-CA" altLang="fr-FR" smtClean="0">
                <a:latin typeface="Times" pitchFamily="99" charset="0"/>
              </a:rPr>
              <a:t>:  Deux </a:t>
            </a:r>
            <a:r>
              <a:rPr lang="fr-CA" altLang="fr-FR" b="1" smtClean="0">
                <a:latin typeface="Times" pitchFamily="99" charset="0"/>
              </a:rPr>
              <a:t>conjoints mariés </a:t>
            </a:r>
            <a:r>
              <a:rPr lang="fr-CA" altLang="fr-FR" smtClean="0">
                <a:latin typeface="Times" pitchFamily="99" charset="0"/>
              </a:rPr>
              <a:t>ne cohabitent plus et se sont perdus de vue depuis quelques années.  Un des conjoints est décédé;  l’autre conjoint apprend la nouvelle.</a:t>
            </a:r>
          </a:p>
          <a:p>
            <a:pPr eaLnBrk="1" hangingPunct="1"/>
            <a:r>
              <a:rPr lang="fr-CA" altLang="fr-FR" smtClean="0">
                <a:latin typeface="Times" pitchFamily="99" charset="0"/>
              </a:rPr>
              <a:t>Ce dernier pourrait demander une rente de conjoint survivant puisqu’ils sont toujours des  conjoints légaux.  Retraite Québec pourrait rétroagir de 12 mois à compter de la réception de la demande de RCS . </a:t>
            </a:r>
          </a:p>
          <a:p>
            <a:pPr eaLnBrk="1" hangingPunct="1"/>
            <a:endParaRPr lang="fr-CA" altLang="fr-FR" smtClean="0">
              <a:latin typeface="Times" pitchFamily="99" charset="0"/>
            </a:endParaRPr>
          </a:p>
          <a:p>
            <a:pPr eaLnBrk="1" hangingPunct="1"/>
            <a:r>
              <a:rPr lang="fr-CA" altLang="fr-FR" smtClean="0">
                <a:latin typeface="Times" pitchFamily="99" charset="0"/>
              </a:rPr>
              <a:t>En cas de disparition ou d’absence du cotisant, la rétroactivité peut être supérieure à 12 mois, si la demande de rente est faite avant la fin des 12 mois suivant le jugement déclaratif de décès, le constat du décès ou l'identification du cotisant décédé.  À moins de circonstances exceptionnelles, la rétroactivité maximale est de 36 mois, incluant le mois de la demande.</a:t>
            </a:r>
          </a:p>
          <a:p>
            <a:pPr eaLnBrk="1" hangingPunct="1"/>
            <a:endParaRPr lang="fr-CA" altLang="fr-FR" b="1" smtClean="0">
              <a:latin typeface="Times" pitchFamily="99" charset="0"/>
            </a:endParaRPr>
          </a:p>
          <a:p>
            <a:pPr eaLnBrk="1" hangingPunct="1"/>
            <a:endParaRPr lang="fr-CA" altLang="fr-FR" smtClean="0">
              <a:latin typeface="Times" pitchFamily="99" charset="0"/>
            </a:endParaRPr>
          </a:p>
          <a:p>
            <a:pPr eaLnBrk="1" hangingPunct="1"/>
            <a:endParaRPr lang="fr-CA" altLang="fr-FR" smtClean="0">
              <a:latin typeface="Times" pitchFamily="99" charset="0"/>
            </a:endParaRPr>
          </a:p>
          <a:p>
            <a:pPr eaLnBrk="1" hangingPunct="1"/>
            <a:r>
              <a:rPr lang="fr-CA" altLang="fr-FR" b="1" smtClean="0">
                <a:latin typeface="Times" pitchFamily="99" charset="0"/>
              </a:rPr>
              <a:t>Exemple de remariage ou nouvelle cohabitation </a:t>
            </a:r>
            <a:r>
              <a:rPr lang="fr-CA" altLang="fr-FR" smtClean="0">
                <a:latin typeface="Times" pitchFamily="99" charset="0"/>
              </a:rPr>
              <a:t>: La rente de conjoint survivant demeure payable.  Si le nouveau conjoint décède, Retraite Québec paiera la plus avantageuse des 2 RCS. </a:t>
            </a:r>
          </a:p>
          <a:p>
            <a:pPr eaLnBrk="1" hangingPunct="1"/>
            <a:r>
              <a:rPr lang="fr-CA" altLang="fr-FR" smtClean="0">
                <a:latin typeface="Times" pitchFamily="99" charset="0"/>
              </a:rPr>
              <a:t>Évidemment, il y a 2 funérailles, donc 2 prestations de décès pourraient être payables.</a:t>
            </a:r>
          </a:p>
          <a:p>
            <a:pPr eaLnBrk="1" hangingPunct="1"/>
            <a:endParaRPr lang="fr-CA" altLang="fr-FR" smtClean="0">
              <a:latin typeface="Times" pitchFamily="99" charset="0"/>
            </a:endParaRPr>
          </a:p>
          <a:p>
            <a:pPr eaLnBrk="1" hangingPunct="1"/>
            <a:endParaRPr lang="fr-CA" altLang="fr-FR" smtClean="0">
              <a:latin typeface="Times" pitchFamily="99" charset="0"/>
            </a:endParaRPr>
          </a:p>
        </p:txBody>
      </p:sp>
      <p:sp>
        <p:nvSpPr>
          <p:cNvPr id="7782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0BC0D690-A5B7-455F-92A1-33E86D2FF7F2}" type="slidenum">
              <a:rPr lang="fr-CA" altLang="fr-FR" sz="1400">
                <a:latin typeface="Times" pitchFamily="99" charset="0"/>
              </a:rPr>
              <a:pPr/>
              <a:t>23</a:t>
            </a:fld>
            <a:endParaRPr lang="fr-CA" altLang="fr-FR" sz="1400">
              <a:latin typeface="Times" pitchFamily="99" charset="0"/>
            </a:endParaRPr>
          </a:p>
        </p:txBody>
      </p:sp>
      <p:sp>
        <p:nvSpPr>
          <p:cNvPr id="77829"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783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Les enfants biologiques,  adoptés, famille recomposée au moment du décès peuvent avoir droit à la rente d’orphelin si la personne décédée avait suffisamment cotisé au Régime de rentes du Québec.</a:t>
            </a:r>
          </a:p>
          <a:p>
            <a:pPr eaLnBrk="1" hangingPunct="1"/>
            <a:r>
              <a:rPr lang="fr-CA" altLang="fr-FR" smtClean="0">
                <a:latin typeface="Times" pitchFamily="99" charset="0"/>
              </a:rPr>
              <a:t>La notion d’enfant à charge  ne fait plus partie de la nouvelle définition en vigueur depuis 2012.</a:t>
            </a:r>
          </a:p>
          <a:p>
            <a:pPr eaLnBrk="1" hangingPunct="1"/>
            <a:r>
              <a:rPr lang="fr-CA" altLang="fr-FR" smtClean="0">
                <a:latin typeface="Times" pitchFamily="99" charset="0"/>
              </a:rPr>
              <a:t>Le fait qu’une rente de conjoint ne soit pas payable n’enlève rien aux droits des orphelins de recevoir la rente qui leur est dédiée. Le conjoint survivant et l’orphelin se qualifient individuellement à une rente.</a:t>
            </a:r>
          </a:p>
          <a:p>
            <a:pPr eaLnBrk="1" hangingPunct="1"/>
            <a:endParaRPr lang="fr-CA" altLang="fr-FR" smtClean="0">
              <a:latin typeface="Times" pitchFamily="99" charset="0"/>
            </a:endParaRPr>
          </a:p>
          <a:p>
            <a:pPr eaLnBrk="1" hangingPunct="1"/>
            <a:r>
              <a:rPr lang="fr-CA" altLang="fr-FR" b="1" smtClean="0">
                <a:latin typeface="Times" pitchFamily="99" charset="0"/>
              </a:rPr>
              <a:t>Définition de l’enfant du cotisant  (2012):</a:t>
            </a:r>
          </a:p>
          <a:p>
            <a:pPr eaLnBrk="1" hangingPunct="1"/>
            <a:r>
              <a:rPr lang="fr-CA" altLang="fr-FR" smtClean="0">
                <a:latin typeface="Times" pitchFamily="99" charset="0"/>
              </a:rPr>
              <a:t>	- Son enfant mineur (de  biologique ou d’adoption)</a:t>
            </a:r>
          </a:p>
          <a:p>
            <a:pPr eaLnBrk="1" hangingPunct="1"/>
            <a:r>
              <a:rPr lang="fr-CA" altLang="fr-FR" smtClean="0">
                <a:latin typeface="Times" pitchFamily="99" charset="0"/>
              </a:rPr>
              <a:t>	</a:t>
            </a:r>
            <a:r>
              <a:rPr lang="fr-CA" altLang="fr-FR" u="sng" smtClean="0">
                <a:latin typeface="Times" pitchFamily="99" charset="0"/>
              </a:rPr>
              <a:t>OU</a:t>
            </a:r>
          </a:p>
          <a:p>
            <a:pPr eaLnBrk="1" hangingPunct="1"/>
            <a:r>
              <a:rPr lang="fr-CA" altLang="fr-FR" smtClean="0">
                <a:latin typeface="Times" pitchFamily="99" charset="0"/>
              </a:rPr>
              <a:t>	- L’enfant mineur qui répond à </a:t>
            </a:r>
            <a:r>
              <a:rPr lang="fr-CA" altLang="fr-FR" b="1" smtClean="0">
                <a:latin typeface="Times" pitchFamily="99" charset="0"/>
              </a:rPr>
              <a:t>toutes  </a:t>
            </a:r>
            <a:r>
              <a:rPr lang="fr-CA" altLang="fr-FR" smtClean="0">
                <a:latin typeface="Times" pitchFamily="99" charset="0"/>
              </a:rPr>
              <a:t>les conditions suivantes :</a:t>
            </a:r>
          </a:p>
          <a:p>
            <a:pPr eaLnBrk="1" hangingPunct="1"/>
            <a:r>
              <a:rPr lang="fr-CA" altLang="fr-FR" smtClean="0">
                <a:latin typeface="Times" pitchFamily="99" charset="0"/>
              </a:rPr>
              <a:t>		1.  Il réside avec le cotisant depuis au moins un an</a:t>
            </a:r>
          </a:p>
          <a:p>
            <a:pPr eaLnBrk="1" hangingPunct="1"/>
            <a:r>
              <a:rPr lang="fr-CA" altLang="fr-FR" smtClean="0">
                <a:latin typeface="Times" pitchFamily="99" charset="0"/>
              </a:rPr>
              <a:t>		2.  Le cotisant lui tient lieu de père ou de mère</a:t>
            </a:r>
          </a:p>
          <a:p>
            <a:pPr eaLnBrk="1" hangingPunct="1"/>
            <a:r>
              <a:rPr lang="fr-CA" altLang="fr-FR" smtClean="0">
                <a:latin typeface="Times" pitchFamily="99" charset="0"/>
              </a:rPr>
              <a:t>		3.  L’enfant n’est pas placé en famille d’accueil chez ce                 					cotisant.</a:t>
            </a:r>
          </a:p>
          <a:p>
            <a:pPr eaLnBrk="1" hangingPunct="1"/>
            <a:endParaRPr lang="fr-CA" altLang="fr-FR" b="1" smtClean="0">
              <a:latin typeface="Times" pitchFamily="99" charset="0"/>
            </a:endParaRPr>
          </a:p>
          <a:p>
            <a:pPr eaLnBrk="1" hangingPunct="1"/>
            <a:endParaRPr lang="fr-CA" altLang="fr-FR" smtClean="0">
              <a:latin typeface="Times" pitchFamily="99" charset="0"/>
            </a:endParaRPr>
          </a:p>
          <a:p>
            <a:pPr eaLnBrk="1" hangingPunct="1"/>
            <a:endParaRPr lang="fr-CA" altLang="fr-FR" smtClean="0">
              <a:latin typeface="Times" pitchFamily="99" charset="0"/>
            </a:endParaRPr>
          </a:p>
        </p:txBody>
      </p:sp>
      <p:sp>
        <p:nvSpPr>
          <p:cNvPr id="78852"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12F1E60A-64D3-4865-A60D-3C831F63EB48}" type="slidenum">
              <a:rPr lang="fr-CA" altLang="fr-FR" sz="1400">
                <a:latin typeface="Times" pitchFamily="99" charset="0"/>
              </a:rPr>
              <a:pPr/>
              <a:t>24</a:t>
            </a:fld>
            <a:endParaRPr lang="fr-CA" altLang="fr-FR" sz="1400">
              <a:latin typeface="Times" pitchFamily="99" charset="0"/>
            </a:endParaRPr>
          </a:p>
        </p:txBody>
      </p:sp>
      <p:sp>
        <p:nvSpPr>
          <p:cNvPr id="78853"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885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z="900">
                <a:latin typeface="Times" pitchFamily="99" charset="0"/>
              </a:rPr>
              <a:t>L’étude de la demande de rente est gratuite.  Le cotisant doit fournir un rapport médical (à ses frais) pour appuyer sa demande.</a:t>
            </a:r>
          </a:p>
          <a:p>
            <a:pPr eaLnBrk="1" hangingPunct="1"/>
            <a:endParaRPr lang="fr-CA" altLang="fr-FR" sz="900">
              <a:latin typeface="Times" pitchFamily="99" charset="0"/>
            </a:endParaRPr>
          </a:p>
          <a:p>
            <a:pPr eaLnBrk="1" hangingPunct="1"/>
            <a:r>
              <a:rPr lang="fr-CA" altLang="fr-FR" sz="900">
                <a:latin typeface="Times" pitchFamily="99" charset="0"/>
              </a:rPr>
              <a:t> Il est important de s’assurer que la personne a suffisamment cotisé avant de produire sa demande appuyée d’un rapport médical.  En effet, ce dernier ne sera étudié que si la personne rencontre l’admissibilité en matière d’années de cotisation . L’orientation de Retraite Québec est de suggérer de présenter sa demande sans le rapport médical. En faisant une demande tout de suite plutôt que d’attendre de recevoir son relevé de participation elle ne perdra pas de mois payable.</a:t>
            </a:r>
          </a:p>
          <a:p>
            <a:pPr eaLnBrk="1" hangingPunct="1"/>
            <a:endParaRPr lang="fr-CA" altLang="fr-FR" sz="900">
              <a:latin typeface="Times" pitchFamily="99" charset="0"/>
            </a:endParaRPr>
          </a:p>
          <a:p>
            <a:pPr eaLnBrk="1" hangingPunct="1"/>
            <a:r>
              <a:rPr lang="fr-CA" altLang="fr-FR" sz="900">
                <a:latin typeface="Times" pitchFamily="99" charset="0"/>
              </a:rPr>
              <a:t> Le relevé donne un aperçu des montants payables mais pourrait induire le client en erreur sur son admissibilité, exemple il  pourrait  ne pas y avoir des périodes prestations familiales ou de CNESST ou avoir participé à un  régime à  l’étranger qui pourrait faire qu’une personne serait admissible.</a:t>
            </a:r>
          </a:p>
          <a:p>
            <a:pPr eaLnBrk="1" hangingPunct="1"/>
            <a:endParaRPr lang="fr-CA" altLang="fr-FR" sz="900">
              <a:latin typeface="Times" pitchFamily="99" charset="0"/>
            </a:endParaRPr>
          </a:p>
          <a:p>
            <a:pPr eaLnBrk="1" hangingPunct="1"/>
            <a:r>
              <a:rPr lang="fr-CA" altLang="fr-FR" sz="900">
                <a:latin typeface="Times" pitchFamily="99" charset="0"/>
              </a:rPr>
              <a:t>Les préposés aux renseignements ne peuvent confirmer si le cotisant pourrait être admissible ou non lors d’un appel. Ils recommandent toujours de déposer une demande afin que le cotisant ne perde pas de droits. Dans certains cas, une date de réception réputée ou une décision de refus d’une demande précédente (révision d’office) peut rendre la personne admissible à une prestation d’invalidité alors qu’à première vue elle semblait ne pas avoir les cotisations requises.</a:t>
            </a:r>
          </a:p>
          <a:p>
            <a:pPr eaLnBrk="1" hangingPunct="1"/>
            <a:r>
              <a:rPr lang="fr-CA" altLang="fr-FR" sz="900">
                <a:latin typeface="Times" pitchFamily="99" charset="0"/>
              </a:rPr>
              <a:t>En faisant une simulation, si le préposé constate que la personne n’a pas suffisamment de gains, il recommandera de déposer la demande sans rapport médical.</a:t>
            </a:r>
          </a:p>
          <a:p>
            <a:pPr eaLnBrk="1" hangingPunct="1"/>
            <a:endParaRPr lang="fr-CA" altLang="fr-FR" sz="900">
              <a:latin typeface="Times" pitchFamily="99" charset="0"/>
            </a:endParaRPr>
          </a:p>
        </p:txBody>
      </p:sp>
      <p:sp>
        <p:nvSpPr>
          <p:cNvPr id="79876"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C70B4BC4-A21A-4E61-AAC0-63E80761C9ED}" type="slidenum">
              <a:rPr lang="fr-CA" altLang="fr-FR" sz="1400">
                <a:latin typeface="Times" pitchFamily="99" charset="0"/>
              </a:rPr>
              <a:pPr/>
              <a:t>25</a:t>
            </a:fld>
            <a:endParaRPr lang="fr-CA" altLang="fr-FR" sz="1400">
              <a:latin typeface="Times" pitchFamily="99" charset="0"/>
            </a:endParaRPr>
          </a:p>
        </p:txBody>
      </p:sp>
      <p:sp>
        <p:nvSpPr>
          <p:cNvPr id="79877"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79878"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Pour qu’une personne soit déclarée invalide par Retraite Québec, il faut que son incapacité soit grave</a:t>
            </a:r>
            <a:r>
              <a:rPr lang="fr-CA" altLang="fr-FR" b="1" smtClean="0">
                <a:latin typeface="Times" pitchFamily="99" charset="0"/>
              </a:rPr>
              <a:t> (TOTALE) et (PERMANENTE) , </a:t>
            </a:r>
            <a:r>
              <a:rPr lang="fr-CA" altLang="fr-FR" smtClean="0">
                <a:latin typeface="Times" pitchFamily="99" charset="0"/>
              </a:rPr>
              <a:t>donc qu’elle doive durer indéfiniment.  </a:t>
            </a:r>
          </a:p>
          <a:p>
            <a:pPr eaLnBrk="1" hangingPunct="1"/>
            <a:endParaRPr lang="fr-CA" altLang="fr-FR" smtClean="0">
              <a:latin typeface="Times" pitchFamily="99" charset="0"/>
            </a:endParaRPr>
          </a:p>
          <a:p>
            <a:pPr eaLnBrk="1" hangingPunct="1"/>
            <a:r>
              <a:rPr lang="fr-CA" altLang="fr-FR" smtClean="0">
                <a:latin typeface="Times" pitchFamily="99" charset="0"/>
              </a:rPr>
              <a:t>Le bénéficiaire de la rente de retraite peut demander une prestation d’invalidité s ’il devient invalide. Après avoir reçu la demande, Retraite Québec va établir s’il a droit à une RI ou un MAPI (payable entre 60 et 65 ans). S’il peut annuler sa RR (délai non échu = 6 mois après le premier versement de la rente de retraite) et qu’il est admissible à une RI, il recevra la RI. S’il ne peut annuler sa RR et qu’il remplit les conditions d’admissibilité au MAPI, il recevra le MAPI. </a:t>
            </a:r>
          </a:p>
          <a:p>
            <a:pPr eaLnBrk="1" hangingPunct="1"/>
            <a:endParaRPr lang="fr-CA" altLang="fr-FR" smtClean="0">
              <a:latin typeface="Times" pitchFamily="99" charset="0"/>
            </a:endParaRPr>
          </a:p>
          <a:p>
            <a:pPr eaLnBrk="1" hangingPunct="1"/>
            <a:r>
              <a:rPr lang="fr-CA" altLang="fr-FR" b="1" u="sng" smtClean="0">
                <a:latin typeface="Times" pitchFamily="99" charset="0"/>
              </a:rPr>
              <a:t>Invalidité totale : </a:t>
            </a:r>
            <a:r>
              <a:rPr lang="fr-CA" altLang="fr-FR" smtClean="0">
                <a:latin typeface="Times" pitchFamily="99" charset="0"/>
              </a:rPr>
              <a:t>Pour que votre invalidité soit reconnue comme </a:t>
            </a:r>
            <a:r>
              <a:rPr lang="fr-CA" altLang="fr-FR" b="1" smtClean="0">
                <a:latin typeface="Times" pitchFamily="99" charset="0"/>
              </a:rPr>
              <a:t>grave et permanente</a:t>
            </a:r>
            <a:r>
              <a:rPr lang="fr-CA" altLang="fr-FR" smtClean="0">
                <a:latin typeface="Times" pitchFamily="99" charset="0"/>
              </a:rPr>
              <a:t>, vous devez être incapable d'exercer, à temps plein, tout genre d'emploi. Votre invalidité n'est donc pas considérée comme grave par Retraite Québec si vous pouvez faire un travail qui tient compte de vos limitations et qui vous rapporte plus de 16 030 $pour l'année 2018. Votre invalidité grave doit aussi être permanente. Une invalidité grave est permanente si elle doit durer indéfiniment, sans aucune amélioration possible.</a:t>
            </a:r>
          </a:p>
          <a:p>
            <a:pPr eaLnBrk="1" hangingPunct="1"/>
            <a:endParaRPr lang="fr-CA" altLang="fr-FR" smtClean="0">
              <a:latin typeface="Times" pitchFamily="99" charset="0"/>
            </a:endParaRPr>
          </a:p>
          <a:p>
            <a:pPr eaLnBrk="1" hangingPunct="1"/>
            <a:r>
              <a:rPr lang="fr-CA" altLang="fr-FR" smtClean="0">
                <a:latin typeface="Times" pitchFamily="99" charset="0"/>
              </a:rPr>
              <a:t>L'</a:t>
            </a:r>
            <a:r>
              <a:rPr lang="fr-CA" altLang="fr-FR" b="1" smtClean="0">
                <a:latin typeface="Times" pitchFamily="99" charset="0"/>
              </a:rPr>
              <a:t>invalidité temporaire</a:t>
            </a:r>
            <a:r>
              <a:rPr lang="fr-CA" altLang="fr-FR" smtClean="0">
                <a:latin typeface="Times" pitchFamily="99" charset="0"/>
              </a:rPr>
              <a:t> (ou incapacité temporaire de travailler) n'est pas couverte par le Régime de rentes du Québec.</a:t>
            </a:r>
          </a:p>
          <a:p>
            <a:pPr eaLnBrk="1" hangingPunct="1"/>
            <a:endParaRPr lang="fr-CA" altLang="fr-FR" smtClean="0">
              <a:latin typeface="Times" pitchFamily="99" charset="0"/>
            </a:endParaRPr>
          </a:p>
          <a:p>
            <a:pPr eaLnBrk="1" hangingPunct="1"/>
            <a:endParaRPr lang="fr-CA" altLang="fr-FR" smtClean="0">
              <a:latin typeface="Times" pitchFamily="99" charset="0"/>
            </a:endParaRPr>
          </a:p>
          <a:p>
            <a:pPr eaLnBrk="1" hangingPunct="1"/>
            <a:r>
              <a:rPr lang="fr-CA" altLang="fr-FR" smtClean="0">
                <a:latin typeface="Times" pitchFamily="99" charset="0"/>
              </a:rPr>
              <a:t>Le paiement de la rente commencera normalement le 4</a:t>
            </a:r>
            <a:r>
              <a:rPr lang="fr-CA" altLang="fr-FR" baseline="30000" smtClean="0">
                <a:latin typeface="Times" pitchFamily="99" charset="0"/>
              </a:rPr>
              <a:t>e</a:t>
            </a:r>
            <a:r>
              <a:rPr lang="fr-CA" altLang="fr-FR" smtClean="0">
                <a:latin typeface="Times" pitchFamily="99" charset="0"/>
              </a:rPr>
              <a:t> mois suivant celui où Retraite Québec considère que vous êtes devenu invalide. C'est ce qu'on appelle le </a:t>
            </a:r>
            <a:r>
              <a:rPr lang="fr-CA" altLang="fr-FR" b="1" smtClean="0">
                <a:latin typeface="Times" pitchFamily="99" charset="0"/>
              </a:rPr>
              <a:t>délai de carence (3 mois).</a:t>
            </a:r>
            <a:endParaRPr lang="fr-CA" altLang="fr-FR" b="1" u="sng" smtClean="0">
              <a:latin typeface="Times" pitchFamily="99" charset="0"/>
            </a:endParaRPr>
          </a:p>
          <a:p>
            <a:pPr eaLnBrk="1" hangingPunct="1"/>
            <a:endParaRPr lang="fr-CA" altLang="fr-FR" b="1" u="sng" smtClean="0">
              <a:latin typeface="Times" pitchFamily="99" charset="0"/>
            </a:endParaRPr>
          </a:p>
        </p:txBody>
      </p:sp>
      <p:sp>
        <p:nvSpPr>
          <p:cNvPr id="8090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67FB642B-EC05-4E91-A56B-922ECE64E9F9}" type="slidenum">
              <a:rPr lang="fr-CA" altLang="fr-FR" sz="1400">
                <a:latin typeface="Times" pitchFamily="99" charset="0"/>
              </a:rPr>
              <a:pPr/>
              <a:t>26</a:t>
            </a:fld>
            <a:endParaRPr lang="fr-CA" altLang="fr-FR" sz="1400">
              <a:latin typeface="Times" pitchFamily="99" charset="0"/>
            </a:endParaRPr>
          </a:p>
        </p:txBody>
      </p:sp>
      <p:sp>
        <p:nvSpPr>
          <p:cNvPr id="80901"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090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b="1" smtClean="0">
                <a:latin typeface="Times" pitchFamily="99" charset="0"/>
              </a:rPr>
              <a:t>Depuis</a:t>
            </a:r>
            <a:r>
              <a:rPr lang="fr-CA" altLang="fr-FR" smtClean="0">
                <a:latin typeface="Times" pitchFamily="99" charset="0"/>
              </a:rPr>
              <a:t> </a:t>
            </a:r>
            <a:r>
              <a:rPr lang="fr-CA" altLang="fr-FR" b="1" smtClean="0">
                <a:latin typeface="Times" pitchFamily="99" charset="0"/>
              </a:rPr>
              <a:t>1</a:t>
            </a:r>
            <a:r>
              <a:rPr lang="fr-CA" altLang="fr-FR" b="1" baseline="30000" smtClean="0">
                <a:latin typeface="Times" pitchFamily="99" charset="0"/>
              </a:rPr>
              <a:t>er</a:t>
            </a:r>
            <a:r>
              <a:rPr lang="fr-CA" altLang="fr-FR" b="1" smtClean="0">
                <a:latin typeface="Times" pitchFamily="99" charset="0"/>
              </a:rPr>
              <a:t> janvier 2013</a:t>
            </a:r>
            <a:r>
              <a:rPr lang="fr-CA" altLang="fr-FR" smtClean="0">
                <a:latin typeface="Times" pitchFamily="99" charset="0"/>
              </a:rPr>
              <a:t>, pour qu'une personne âgée de </a:t>
            </a:r>
            <a:r>
              <a:rPr lang="fr-CA" altLang="fr-FR" b="1" smtClean="0">
                <a:latin typeface="Times" pitchFamily="99" charset="0"/>
              </a:rPr>
              <a:t>60 à 65 ans</a:t>
            </a:r>
            <a:r>
              <a:rPr lang="fr-CA" altLang="fr-FR" smtClean="0">
                <a:latin typeface="Times" pitchFamily="99" charset="0"/>
              </a:rPr>
              <a:t> soit reconnue invalide, sous les critères invalide 60, par Retraite Québec en raison d'une incapacité à exercer son emploi habituel, elle doit démontrer un attachement récent au marché du travail, c'est-à-dire avoir cotisé au Régime de rentes du Québec  pour au moins </a:t>
            </a:r>
            <a:r>
              <a:rPr lang="fr-CA" altLang="fr-FR" b="1" smtClean="0">
                <a:latin typeface="Times" pitchFamily="99" charset="0"/>
              </a:rPr>
              <a:t>4 des 6 dernières années</a:t>
            </a:r>
            <a:r>
              <a:rPr lang="fr-CA" altLang="fr-FR" smtClean="0">
                <a:latin typeface="Times" pitchFamily="99" charset="0"/>
              </a:rPr>
              <a:t> de sa période de cotisation.</a:t>
            </a:r>
          </a:p>
          <a:p>
            <a:pPr eaLnBrk="1" fontAlgn="t" hangingPunct="1"/>
            <a:endParaRPr lang="fr-CA" altLang="fr-FR" smtClean="0">
              <a:latin typeface="Times" pitchFamily="99" charset="0"/>
            </a:endParaRPr>
          </a:p>
          <a:p>
            <a:pPr eaLnBrk="1" fontAlgn="t" hangingPunct="1"/>
            <a:r>
              <a:rPr lang="fr-CA" altLang="fr-FR" smtClean="0">
                <a:latin typeface="Times" pitchFamily="99" charset="0"/>
              </a:rPr>
              <a:t>Date d’invalidité légale  (DIL) avant 2013</a:t>
            </a:r>
          </a:p>
          <a:p>
            <a:pPr eaLnBrk="1" fontAlgn="t" hangingPunct="1"/>
            <a:endParaRPr lang="fr-CA" altLang="fr-FR" smtClean="0">
              <a:latin typeface="Times" pitchFamily="99" charset="0"/>
            </a:endParaRPr>
          </a:p>
          <a:p>
            <a:pPr eaLnBrk="1" fontAlgn="t" hangingPunct="1"/>
            <a:r>
              <a:rPr lang="fr-CA" altLang="fr-FR" smtClean="0">
                <a:latin typeface="Times" pitchFamily="99" charset="0"/>
              </a:rPr>
              <a:t>2 des 3 dernières années; ou</a:t>
            </a:r>
          </a:p>
          <a:p>
            <a:pPr eaLnBrk="1" fontAlgn="t" hangingPunct="1"/>
            <a:r>
              <a:rPr lang="fr-CA" altLang="fr-FR" smtClean="0">
                <a:latin typeface="Times" pitchFamily="99" charset="0"/>
              </a:rPr>
              <a:t>5 des 10 dernières années; ou</a:t>
            </a:r>
          </a:p>
          <a:p>
            <a:pPr eaLnBrk="1" fontAlgn="t" hangingPunct="1"/>
            <a:r>
              <a:rPr lang="fr-CA" altLang="fr-FR" smtClean="0">
                <a:latin typeface="Times" pitchFamily="99" charset="0"/>
              </a:rPr>
              <a:t>La 1/2 de toutes les années (minimum 2 ans)</a:t>
            </a:r>
          </a:p>
          <a:p>
            <a:pPr eaLnBrk="1" fontAlgn="t" hangingPunct="1"/>
            <a:r>
              <a:rPr lang="fr-CA" altLang="fr-FR" smtClean="0">
                <a:latin typeface="Times" pitchFamily="99" charset="0"/>
              </a:rPr>
              <a:t>Entre 60 et 65 ans (Inv. 60) </a:t>
            </a:r>
          </a:p>
          <a:p>
            <a:pPr eaLnBrk="1" fontAlgn="t" hangingPunct="1"/>
            <a:r>
              <a:rPr lang="fr-CA" altLang="fr-FR" smtClean="0">
                <a:latin typeface="Times" pitchFamily="99" charset="0"/>
              </a:rPr>
              <a:t>Incapable d’exercer son emploi habituel</a:t>
            </a:r>
          </a:p>
          <a:p>
            <a:pPr eaLnBrk="1" fontAlgn="t" hangingPunct="1"/>
            <a:endParaRPr lang="fr-CA" altLang="fr-FR" smtClean="0">
              <a:latin typeface="Times" pitchFamily="99" charset="0"/>
            </a:endParaRPr>
          </a:p>
          <a:p>
            <a:pPr eaLnBrk="1" fontAlgn="t" hangingPunct="1"/>
            <a:endParaRPr lang="fr-CA" altLang="fr-FR" smtClean="0">
              <a:latin typeface="Times" pitchFamily="99" charset="0"/>
            </a:endParaRPr>
          </a:p>
          <a:p>
            <a:pPr eaLnBrk="1" fontAlgn="t" hangingPunct="1"/>
            <a:r>
              <a:rPr lang="fr-CA" altLang="fr-FR" smtClean="0">
                <a:latin typeface="Times" pitchFamily="99" charset="0"/>
              </a:rPr>
              <a:t>Date d’invalidité légale  en 2013 et après </a:t>
            </a:r>
          </a:p>
          <a:p>
            <a:pPr eaLnBrk="1" fontAlgn="t" hangingPunct="1"/>
            <a:r>
              <a:rPr lang="fr-CA" altLang="fr-FR" smtClean="0">
                <a:latin typeface="Times" pitchFamily="99" charset="0"/>
              </a:rPr>
              <a:t>4 des 6 dernières années</a:t>
            </a:r>
          </a:p>
          <a:p>
            <a:pPr eaLnBrk="1" hangingPunct="1"/>
            <a:endParaRPr lang="fr-CA" altLang="fr-FR" smtClean="0">
              <a:latin typeface="Times" pitchFamily="99" charset="0"/>
            </a:endParaRPr>
          </a:p>
        </p:txBody>
      </p:sp>
      <p:sp>
        <p:nvSpPr>
          <p:cNvPr id="81924"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F3D232EE-1659-49C6-A95C-2F98FF2EC04A}" type="slidenum">
              <a:rPr lang="fr-CA" altLang="fr-FR" sz="1400">
                <a:latin typeface="Times" pitchFamily="99" charset="0"/>
              </a:rPr>
              <a:pPr/>
              <a:t>27</a:t>
            </a:fld>
            <a:endParaRPr lang="fr-CA" altLang="fr-FR" sz="1400">
              <a:latin typeface="Times" pitchFamily="99" charset="0"/>
            </a:endParaRPr>
          </a:p>
        </p:txBody>
      </p:sp>
      <p:sp>
        <p:nvSpPr>
          <p:cNvPr id="81925"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192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Pour qu’une personne soit déclarée invalide par Retraite Québec, il faut que son incapacité soit (</a:t>
            </a:r>
            <a:r>
              <a:rPr lang="fr-CA" altLang="fr-FR" b="1" smtClean="0">
                <a:latin typeface="Times" pitchFamily="99" charset="0"/>
              </a:rPr>
              <a:t>GRAVE) et (PERMANENTE) , </a:t>
            </a:r>
            <a:r>
              <a:rPr lang="fr-CA" altLang="fr-FR" smtClean="0">
                <a:latin typeface="Times" pitchFamily="99" charset="0"/>
              </a:rPr>
              <a:t>donc qu’elle doive durer indéfiniment.  </a:t>
            </a:r>
          </a:p>
          <a:p>
            <a:pPr eaLnBrk="1" hangingPunct="1"/>
            <a:r>
              <a:rPr lang="fr-CA" altLang="fr-FR" b="1" smtClean="0">
                <a:latin typeface="Times" pitchFamily="99" charset="0"/>
              </a:rPr>
              <a:t>Grave en invalidité 60 : </a:t>
            </a:r>
            <a:r>
              <a:rPr lang="fr-CA" altLang="fr-FR" smtClean="0">
                <a:latin typeface="Times" pitchFamily="99" charset="0"/>
              </a:rPr>
              <a:t>être régulièrement incapable d’exercer l’occupation habituelle rémunérée qu’il détenait au moment où il a cessé de travailler en raison de son invalidité.</a:t>
            </a:r>
          </a:p>
          <a:p>
            <a:pPr eaLnBrk="1" hangingPunct="1"/>
            <a:endParaRPr lang="fr-CA" altLang="fr-FR" smtClean="0">
              <a:latin typeface="Times" pitchFamily="99" charset="0"/>
            </a:endParaRPr>
          </a:p>
          <a:p>
            <a:pPr eaLnBrk="1" hangingPunct="1"/>
            <a:r>
              <a:rPr lang="fr-CA" altLang="fr-FR" smtClean="0">
                <a:latin typeface="Times" pitchFamily="99" charset="0"/>
              </a:rPr>
              <a:t>Si le cotisant a quitté son travail pour une raison d’invalidité (santé) et qu’il avait suffisamment cotisé au Régime de rentes du Québec, le cotisant pourrait demander une rente d’invalidité à compter de 60 ans. </a:t>
            </a:r>
          </a:p>
          <a:p>
            <a:pPr eaLnBrk="1" hangingPunct="1"/>
            <a:endParaRPr lang="fr-CA" altLang="fr-FR" smtClean="0">
              <a:latin typeface="Times" pitchFamily="99" charset="0"/>
            </a:endParaRPr>
          </a:p>
          <a:p>
            <a:pPr eaLnBrk="1" hangingPunct="1">
              <a:spcBef>
                <a:spcPct val="0"/>
              </a:spcBef>
            </a:pPr>
            <a:r>
              <a:rPr lang="fr-CA" altLang="fr-FR" smtClean="0">
                <a:latin typeface="Times" pitchFamily="99" charset="0"/>
              </a:rPr>
              <a:t>Le bénéficiaire de la rente de retraite peut demander une prestation d’invalidité s ’il devient invalide. Après avoir reçu la demande, Retraite Québec va établir s’il a droit à une RI ou un MAPI (payable entre 60 et 65 ans). S’il peut annuler sa RR (délai non échu = 6 mois après le premier versement de la rente de retraite) et qu’il est admissible à une RI, il recevra la RI. S’il ne peut annuler sa RR et qu’il remplit les conditions d’admissibilité au MAPI, il recevra le MAPI. </a:t>
            </a:r>
          </a:p>
          <a:p>
            <a:pPr eaLnBrk="1" hangingPunct="1"/>
            <a:endParaRPr lang="fr-CA" altLang="fr-FR" smtClean="0">
              <a:latin typeface="Times" pitchFamily="99" charset="0"/>
            </a:endParaRPr>
          </a:p>
          <a:p>
            <a:pPr eaLnBrk="1" hangingPunct="1"/>
            <a:endParaRPr lang="fr-CA" altLang="fr-FR" b="1" smtClean="0">
              <a:latin typeface="Times" pitchFamily="99" charset="0"/>
            </a:endParaRPr>
          </a:p>
        </p:txBody>
      </p:sp>
      <p:sp>
        <p:nvSpPr>
          <p:cNvPr id="8294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1AF40460-3B75-496D-A514-3332CDF550CD}" type="slidenum">
              <a:rPr lang="fr-CA" altLang="fr-FR" sz="1400">
                <a:latin typeface="Times" pitchFamily="99" charset="0"/>
              </a:rPr>
              <a:pPr/>
              <a:t>28</a:t>
            </a:fld>
            <a:endParaRPr lang="fr-CA" altLang="fr-FR" sz="1400">
              <a:latin typeface="Times" pitchFamily="99" charset="0"/>
            </a:endParaRPr>
          </a:p>
        </p:txBody>
      </p:sp>
      <p:sp>
        <p:nvSpPr>
          <p:cNvPr id="82949"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295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Times" pitchFamily="99" charset="0"/>
              </a:rPr>
              <a:t>À 65 ans, la rente d’invalidité prend fin et la rente de retraite est automatiquement mise en paiement le mois suivant (présomption  d’une demande de RR à 65 ans). La personne invalide n’a donc aucune démarche à faire pour recevoir sa rente de retraite.  La formule de calcul est différente et la personne ne doit pas s’attendre à recevoir le même montant mais moins.</a:t>
            </a:r>
          </a:p>
          <a:p>
            <a:pPr eaLnBrk="1" hangingPunct="1"/>
            <a:endParaRPr lang="fr-FR" altLang="fr-FR" smtClean="0">
              <a:latin typeface="Times" pitchFamily="99" charset="0"/>
            </a:endParaRPr>
          </a:p>
          <a:p>
            <a:pPr eaLnBrk="1" hangingPunct="1"/>
            <a:r>
              <a:rPr lang="fr-CA" altLang="fr-FR" smtClean="0">
                <a:latin typeface="Times" pitchFamily="99" charset="0"/>
              </a:rPr>
              <a:t>Si le cotisant a été reconnu invalide après le 31 décembre 1998, lorsque la rente d’invalidité sera terminée pour verser la rente de retraite, le montant payable de la rente de retraite sera réduit pour chaque mois où la RI a été payable (RRQ ou RPC) entre 60 et 65 ans. </a:t>
            </a:r>
          </a:p>
          <a:p>
            <a:pPr eaLnBrk="1" hangingPunct="1"/>
            <a:r>
              <a:rPr lang="fr-CA" altLang="fr-FR" smtClean="0">
                <a:latin typeface="Times" pitchFamily="99" charset="0"/>
              </a:rPr>
              <a:t>Si le cotisant a été reconnu invalide avant janvier 1999, la rente de retraite sera payable sans aucune réduction.</a:t>
            </a:r>
          </a:p>
          <a:p>
            <a:pPr eaLnBrk="1" hangingPunct="1"/>
            <a:endParaRPr lang="fr-CA" altLang="fr-FR" smtClean="0">
              <a:latin typeface="Times" pitchFamily="99" charset="0"/>
            </a:endParaRPr>
          </a:p>
          <a:p>
            <a:pPr eaLnBrk="1" hangingPunct="1"/>
            <a:r>
              <a:rPr lang="fr-CA" altLang="fr-FR" smtClean="0">
                <a:latin typeface="Times" pitchFamily="99" charset="0"/>
              </a:rPr>
              <a:t>Les enfants de la personne invalide pourraient avoir droit à une rente d’enfant de personne invalide. La notion d’enfant à charge ne fait plus partie de la nouvelle définition en vigueur depuis 2012.</a:t>
            </a:r>
          </a:p>
          <a:p>
            <a:endParaRPr lang="fr-CA" altLang="fr-FR" smtClean="0">
              <a:latin typeface="Times" pitchFamily="99" charset="0"/>
            </a:endParaRPr>
          </a:p>
          <a:p>
            <a:pPr eaLnBrk="1" hangingPunct="1"/>
            <a:r>
              <a:rPr lang="fr-CA" altLang="fr-FR" b="1" smtClean="0">
                <a:latin typeface="Times" pitchFamily="99" charset="0"/>
              </a:rPr>
              <a:t>Définition de l’enfant du cotisant  (2012):</a:t>
            </a:r>
          </a:p>
          <a:p>
            <a:pPr eaLnBrk="1" hangingPunct="1"/>
            <a:r>
              <a:rPr lang="fr-CA" altLang="fr-FR" smtClean="0">
                <a:latin typeface="Times" pitchFamily="99" charset="0"/>
              </a:rPr>
              <a:t>	- Son enfant mineur (de  biologique ou d’adoption)</a:t>
            </a:r>
          </a:p>
          <a:p>
            <a:pPr eaLnBrk="1" hangingPunct="1"/>
            <a:r>
              <a:rPr lang="fr-CA" altLang="fr-FR" smtClean="0">
                <a:latin typeface="Times" pitchFamily="99" charset="0"/>
              </a:rPr>
              <a:t>	</a:t>
            </a:r>
            <a:r>
              <a:rPr lang="fr-CA" altLang="fr-FR" u="sng" smtClean="0">
                <a:latin typeface="Times" pitchFamily="99" charset="0"/>
              </a:rPr>
              <a:t>OU</a:t>
            </a:r>
          </a:p>
          <a:p>
            <a:pPr eaLnBrk="1" hangingPunct="1"/>
            <a:r>
              <a:rPr lang="fr-CA" altLang="fr-FR" smtClean="0">
                <a:latin typeface="Times" pitchFamily="99" charset="0"/>
              </a:rPr>
              <a:t>	- L’enfant mineur qui répond à </a:t>
            </a:r>
            <a:r>
              <a:rPr lang="fr-CA" altLang="fr-FR" b="1" smtClean="0">
                <a:latin typeface="Times" pitchFamily="99" charset="0"/>
              </a:rPr>
              <a:t>toutes  </a:t>
            </a:r>
            <a:r>
              <a:rPr lang="fr-CA" altLang="fr-FR" smtClean="0">
                <a:latin typeface="Times" pitchFamily="99" charset="0"/>
              </a:rPr>
              <a:t>les conditions suivantes :</a:t>
            </a:r>
          </a:p>
          <a:p>
            <a:pPr eaLnBrk="1" hangingPunct="1"/>
            <a:r>
              <a:rPr lang="fr-CA" altLang="fr-FR" smtClean="0">
                <a:latin typeface="Times" pitchFamily="99" charset="0"/>
              </a:rPr>
              <a:t>		1.  Il réside avec le cotisant depuis au moins un an</a:t>
            </a:r>
          </a:p>
          <a:p>
            <a:pPr eaLnBrk="1" hangingPunct="1"/>
            <a:r>
              <a:rPr lang="fr-CA" altLang="fr-FR" smtClean="0">
                <a:latin typeface="Times" pitchFamily="99" charset="0"/>
              </a:rPr>
              <a:t>		2.  Le cotisant lui tient lieu de père ou de mère</a:t>
            </a:r>
          </a:p>
          <a:p>
            <a:pPr eaLnBrk="1" hangingPunct="1"/>
            <a:r>
              <a:rPr lang="fr-CA" altLang="fr-FR" smtClean="0">
                <a:latin typeface="Times" pitchFamily="99" charset="0"/>
              </a:rPr>
              <a:t>		3.  L’enfant n’est pas placé en famille d’accueil chez ce 						cotisant.</a:t>
            </a:r>
          </a:p>
          <a:p>
            <a:pPr eaLnBrk="1" hangingPunct="1"/>
            <a:endParaRPr lang="fr-CA" altLang="fr-FR" smtClean="0">
              <a:latin typeface="Times" pitchFamily="99" charset="0"/>
            </a:endParaRPr>
          </a:p>
        </p:txBody>
      </p:sp>
      <p:sp>
        <p:nvSpPr>
          <p:cNvPr id="83972"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5B7DD5BF-C902-404F-AFF4-D1298933AF34}" type="slidenum">
              <a:rPr lang="fr-CA" altLang="fr-FR" sz="1400">
                <a:latin typeface="Times" pitchFamily="99" charset="0"/>
              </a:rPr>
              <a:pPr/>
              <a:t>29</a:t>
            </a:fld>
            <a:endParaRPr lang="fr-CA" altLang="fr-FR" sz="1400">
              <a:latin typeface="Times" pitchFamily="99" charset="0"/>
            </a:endParaRPr>
          </a:p>
        </p:txBody>
      </p:sp>
      <p:sp>
        <p:nvSpPr>
          <p:cNvPr id="83973"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397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ln/>
        </p:spPr>
        <p:txBody>
          <a:bodyPr/>
          <a:lstStyle/>
          <a:p>
            <a:pPr marL="0" lvl="1">
              <a:lnSpc>
                <a:spcPct val="110000"/>
              </a:lnSpc>
              <a:buClr>
                <a:srgbClr val="33CCFF"/>
              </a:buClr>
              <a:defRPr/>
            </a:pPr>
            <a:r>
              <a:rPr lang="fr-CA" sz="800" b="1" dirty="0">
                <a:latin typeface="Times" pitchFamily="99" charset="0"/>
              </a:rPr>
              <a:t>Montant additionnel pour invalidité (MAPI)=</a:t>
            </a:r>
            <a:r>
              <a:rPr lang="fr-CA" sz="800" dirty="0"/>
              <a:t>Le montant additionnel pour invalidité  (485 $ en 2018) est ajouté à la rente de retraite en paiement, il correspond à la prestation uniforme de la rente d’invalidité.</a:t>
            </a:r>
          </a:p>
          <a:p>
            <a:pPr>
              <a:lnSpc>
                <a:spcPct val="110000"/>
              </a:lnSpc>
              <a:buClr>
                <a:srgbClr val="33CCFF"/>
              </a:buClr>
              <a:defRPr/>
            </a:pPr>
            <a:r>
              <a:rPr lang="fr-CA" sz="800" dirty="0"/>
              <a:t>Il est préférable de rester général et de s’abstenir de dire au client s’il est admissible ou non.</a:t>
            </a:r>
            <a:endParaRPr lang="fr-CA" sz="800" dirty="0">
              <a:latin typeface="Times" pitchFamily="99" charset="0"/>
            </a:endParaRPr>
          </a:p>
          <a:p>
            <a:pPr marL="336417" lvl="1" indent="-336417">
              <a:lnSpc>
                <a:spcPct val="110000"/>
              </a:lnSpc>
              <a:spcAft>
                <a:spcPts val="589"/>
              </a:spcAft>
              <a:buClr>
                <a:srgbClr val="33CCFF"/>
              </a:buClr>
              <a:defRPr/>
            </a:pPr>
            <a:r>
              <a:rPr lang="fr-CA" sz="800" dirty="0"/>
              <a:t>À compter de </a:t>
            </a:r>
            <a:r>
              <a:rPr lang="fr-CA" sz="800" b="1" dirty="0"/>
              <a:t>janvier 2013</a:t>
            </a:r>
            <a:r>
              <a:rPr lang="fr-CA" sz="800" dirty="0"/>
              <a:t>, ajout d’une nouvelle prestation pour le bénéficiaire de </a:t>
            </a:r>
            <a:r>
              <a:rPr lang="fr-CA" sz="800" b="1" dirty="0"/>
              <a:t>moins de 65 ans </a:t>
            </a:r>
            <a:r>
              <a:rPr lang="fr-CA" sz="800" dirty="0"/>
              <a:t>d’une </a:t>
            </a:r>
            <a:r>
              <a:rPr lang="fr-CA" sz="800" b="1" dirty="0"/>
              <a:t>rente de retraite du Régime de rentes du Québec </a:t>
            </a:r>
            <a:r>
              <a:rPr lang="fr-CA" sz="800" dirty="0"/>
              <a:t>si :</a:t>
            </a:r>
          </a:p>
          <a:p>
            <a:pPr lvl="1">
              <a:lnSpc>
                <a:spcPct val="120000"/>
              </a:lnSpc>
              <a:spcAft>
                <a:spcPts val="589"/>
              </a:spcAft>
              <a:buClr>
                <a:srgbClr val="33CCFF"/>
              </a:buClr>
              <a:defRPr/>
            </a:pPr>
            <a:r>
              <a:rPr lang="fr-CA" sz="800" dirty="0"/>
              <a:t>Le </a:t>
            </a:r>
            <a:r>
              <a:rPr lang="fr-CA" sz="800" u="sng" dirty="0"/>
              <a:t>délai pour annuler </a:t>
            </a:r>
            <a:r>
              <a:rPr lang="fr-CA" sz="800" dirty="0"/>
              <a:t>sa rente de retraite afin de recevoir une rente d’invalidité est </a:t>
            </a:r>
            <a:r>
              <a:rPr lang="fr-CA" sz="800" u="sng" dirty="0"/>
              <a:t>expiré</a:t>
            </a:r>
            <a:r>
              <a:rPr lang="fr-CA" sz="800" dirty="0"/>
              <a:t>.</a:t>
            </a:r>
          </a:p>
          <a:p>
            <a:pPr lvl="1">
              <a:lnSpc>
                <a:spcPct val="120000"/>
              </a:lnSpc>
              <a:spcAft>
                <a:spcPts val="589"/>
              </a:spcAft>
              <a:buClr>
                <a:srgbClr val="33CCFF"/>
              </a:buClr>
              <a:defRPr/>
            </a:pPr>
            <a:r>
              <a:rPr lang="fr-CA" sz="800" dirty="0"/>
              <a:t>Il a cotisé pour </a:t>
            </a:r>
            <a:r>
              <a:rPr lang="fr-CA" sz="800" u="sng" dirty="0"/>
              <a:t>4 des 6</a:t>
            </a:r>
            <a:r>
              <a:rPr lang="fr-CA" sz="800" dirty="0"/>
              <a:t> dernières années de sa période de cotisation.</a:t>
            </a:r>
          </a:p>
          <a:p>
            <a:pPr eaLnBrk="1" fontAlgn="ctr" hangingPunct="1">
              <a:defRPr/>
            </a:pPr>
            <a:r>
              <a:rPr lang="fr-CA" sz="800" b="1" dirty="0"/>
              <a:t>                  Il est </a:t>
            </a:r>
            <a:r>
              <a:rPr lang="fr-CA" sz="800" b="1" u="sng" dirty="0"/>
              <a:t>totalement</a:t>
            </a:r>
            <a:r>
              <a:rPr lang="fr-CA" sz="800" b="1" dirty="0"/>
              <a:t> invalide : incapable de détenir toute occupation 	véritablement rémunératrice. </a:t>
            </a:r>
          </a:p>
          <a:p>
            <a:pPr eaLnBrk="1" fontAlgn="ctr" hangingPunct="1">
              <a:defRPr/>
            </a:pPr>
            <a:endParaRPr lang="fr-CA" sz="800" b="1" dirty="0"/>
          </a:p>
          <a:p>
            <a:pPr eaLnBrk="1" fontAlgn="auto" hangingPunct="1">
              <a:defRPr/>
            </a:pPr>
            <a:r>
              <a:rPr lang="fr-CA" sz="800" b="1" dirty="0"/>
              <a:t>Prestation possible si les conditions sont remplies</a:t>
            </a:r>
          </a:p>
          <a:p>
            <a:pPr eaLnBrk="1" fontAlgn="auto" hangingPunct="1">
              <a:defRPr/>
            </a:pPr>
            <a:r>
              <a:rPr lang="fr-CA" sz="800" b="1" dirty="0"/>
              <a:t>Date d’invalidité légale (DIL)</a:t>
            </a:r>
          </a:p>
          <a:p>
            <a:pPr eaLnBrk="1" fontAlgn="auto" hangingPunct="1">
              <a:defRPr/>
            </a:pPr>
            <a:r>
              <a:rPr lang="fr-CA" sz="800" dirty="0"/>
              <a:t>Dans les 6 mois suivant   le 1</a:t>
            </a:r>
            <a:r>
              <a:rPr lang="fr-CA" sz="800" baseline="30000" dirty="0"/>
              <a:t>er </a:t>
            </a:r>
            <a:r>
              <a:rPr lang="fr-CA" sz="800" dirty="0"/>
              <a:t>versement de RR = RI</a:t>
            </a:r>
          </a:p>
          <a:p>
            <a:pPr eaLnBrk="1" fontAlgn="auto" hangingPunct="1">
              <a:defRPr/>
            </a:pPr>
            <a:r>
              <a:rPr lang="fr-CA" sz="800" dirty="0"/>
              <a:t>Entre 6 et 18 mois suivant le 1</a:t>
            </a:r>
            <a:r>
              <a:rPr lang="fr-CA" sz="800" baseline="30000" dirty="0"/>
              <a:t>er</a:t>
            </a:r>
            <a:r>
              <a:rPr lang="fr-CA" sz="800" dirty="0"/>
              <a:t> versement de RR= Si DIL avant la fin des 6 mois=RI      Si DIL après la fin des 6 mois = MAPI</a:t>
            </a:r>
          </a:p>
          <a:p>
            <a:pPr eaLnBrk="1" fontAlgn="ctr" hangingPunct="1">
              <a:defRPr/>
            </a:pPr>
            <a:r>
              <a:rPr lang="fr-CA" sz="800" dirty="0"/>
              <a:t>Plus de 18 mois après le 1</a:t>
            </a:r>
            <a:r>
              <a:rPr lang="fr-CA" sz="800" baseline="30000" dirty="0"/>
              <a:t>er</a:t>
            </a:r>
            <a:r>
              <a:rPr lang="fr-CA" sz="800" dirty="0"/>
              <a:t> versement de RR=MAPI</a:t>
            </a:r>
          </a:p>
          <a:p>
            <a:pPr eaLnBrk="1" hangingPunct="1">
              <a:defRPr/>
            </a:pPr>
            <a:endParaRPr lang="fr-CA" sz="800" i="1" dirty="0"/>
          </a:p>
          <a:p>
            <a:pPr eaLnBrk="1" hangingPunct="1">
              <a:buFont typeface="Arial" pitchFamily="34" charset="0"/>
              <a:buChar char="•"/>
              <a:defRPr/>
            </a:pPr>
            <a:r>
              <a:rPr lang="fr-CA" sz="800" b="1" dirty="0"/>
              <a:t>INFORMATIONS COMPLÉMENTAIRES</a:t>
            </a:r>
          </a:p>
          <a:p>
            <a:pPr marL="180668">
              <a:buClr>
                <a:srgbClr val="33CCFF"/>
              </a:buClr>
              <a:buFont typeface="Wingdings" pitchFamily="2" charset="2"/>
              <a:buChar char="§"/>
              <a:defRPr/>
            </a:pPr>
            <a:r>
              <a:rPr lang="fr-CA" sz="800" dirty="0"/>
              <a:t>Le délai de carence s’applique toujours</a:t>
            </a:r>
            <a:r>
              <a:rPr lang="fr-CA" sz="800" i="1" dirty="0">
                <a:solidFill>
                  <a:srgbClr val="FF0000"/>
                </a:solidFill>
              </a:rPr>
              <a:t> </a:t>
            </a:r>
            <a:r>
              <a:rPr lang="fr-CA" sz="800" dirty="0"/>
              <a:t>au MAPI. Le MAPI est donc toujours payable le 4</a:t>
            </a:r>
            <a:r>
              <a:rPr lang="fr-CA" sz="800" baseline="30000" dirty="0"/>
              <a:t>e</a:t>
            </a:r>
            <a:r>
              <a:rPr lang="fr-CA" sz="800" dirty="0"/>
              <a:t> mois suivant la DIL. Payable avec la rente de retraite en un seul versement. Contrairement à la rente de retraite et au supplément, le MAPI n’est pas divisé. Incessible et insaisissable, SAUF cession possible au MTESS. Pas de remise à l’assureur, le MAPI est une prestation de retraite et non d’invalidité. I l n'y a pas d'harmonisation avec la SAAQ et la CNESST, car il s’agit d’une prestation d’après retraite et non d’invalidité. MAPI posthume possible (payable aux héritiers jusqu’au décès). Aucune rente d’enfant de cotisant invalide n’est payable, car il s’agit d’une prestation d’après retraite et non d’invalidité. Le bénéficiaire du MAPI doit cotiser s’il travaille (contrairement au bénéficiaire de la rente d’invalidité qui ne cotise pas).</a:t>
            </a:r>
          </a:p>
          <a:p>
            <a:pPr marL="180668">
              <a:buClr>
                <a:srgbClr val="33CCFF"/>
              </a:buClr>
              <a:buFont typeface="Wingdings" pitchFamily="2" charset="2"/>
              <a:buChar char="§"/>
              <a:defRPr/>
            </a:pPr>
            <a:endParaRPr lang="fr-CA" sz="800" dirty="0"/>
          </a:p>
          <a:p>
            <a:pPr marL="679064" lvl="2" indent="-272559">
              <a:spcAft>
                <a:spcPts val="589"/>
              </a:spcAft>
              <a:buClr>
                <a:srgbClr val="33CCFF"/>
              </a:buClr>
              <a:buFont typeface="Wingdings" pitchFamily="2" charset="2"/>
              <a:buChar char="Ø"/>
              <a:defRPr/>
            </a:pPr>
            <a:r>
              <a:rPr lang="fr-CA" sz="800" dirty="0"/>
              <a:t>Attention, le bénéficiaire du MAPI est considéré comme ayant cessé d'être invalide dès qu’il exerce une occupation véritablement  rémunératrice depuis 3 mois</a:t>
            </a:r>
          </a:p>
          <a:p>
            <a:pPr marL="0" lvl="1">
              <a:lnSpc>
                <a:spcPct val="110000"/>
              </a:lnSpc>
              <a:buClr>
                <a:srgbClr val="33CCFF"/>
              </a:buClr>
              <a:defRPr/>
            </a:pPr>
            <a:endParaRPr lang="fr-CA" sz="800" dirty="0"/>
          </a:p>
        </p:txBody>
      </p:sp>
      <p:sp>
        <p:nvSpPr>
          <p:cNvPr id="84996"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26BB9069-579F-49CE-BF52-CCD3698434B3}" type="slidenum">
              <a:rPr lang="fr-CA" altLang="fr-FR" sz="1400">
                <a:latin typeface="Times" pitchFamily="99" charset="0"/>
              </a:rPr>
              <a:pPr/>
              <a:t>30</a:t>
            </a:fld>
            <a:endParaRPr lang="fr-CA" altLang="fr-FR" sz="1400">
              <a:latin typeface="Times" pitchFamily="99" charset="0"/>
            </a:endParaRPr>
          </a:p>
        </p:txBody>
      </p:sp>
      <p:sp>
        <p:nvSpPr>
          <p:cNvPr id="84997"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4998"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mtClean="0">
                <a:latin typeface="Times" pitchFamily="99" charset="0"/>
              </a:rPr>
              <a:t>Note: données exactes sur le vieillissement de la population:</a:t>
            </a:r>
          </a:p>
          <a:p>
            <a:pPr eaLnBrk="1" hangingPunct="1">
              <a:buFontTx/>
              <a:buChar char="•"/>
            </a:pPr>
            <a:r>
              <a:rPr lang="fr-CA" altLang="fr-FR" smtClean="0">
                <a:latin typeface="Times" pitchFamily="99" charset="0"/>
              </a:rPr>
              <a:t>1966: 8,2 personnes âgées de 20-64 ans/1 personne de 65 ans et plus</a:t>
            </a:r>
          </a:p>
          <a:p>
            <a:pPr eaLnBrk="1" hangingPunct="1">
              <a:buFontTx/>
              <a:buChar char="•"/>
            </a:pPr>
            <a:r>
              <a:rPr lang="fr-CA" altLang="fr-FR" smtClean="0">
                <a:latin typeface="Times" pitchFamily="99" charset="0"/>
              </a:rPr>
              <a:t>2013: 3,7</a:t>
            </a:r>
          </a:p>
          <a:p>
            <a:pPr eaLnBrk="1" hangingPunct="1">
              <a:buFontTx/>
              <a:buChar char="•"/>
            </a:pPr>
            <a:r>
              <a:rPr lang="fr-CA" altLang="fr-FR" smtClean="0">
                <a:latin typeface="Times" pitchFamily="99" charset="0"/>
              </a:rPr>
              <a:t>2015 :3,5</a:t>
            </a:r>
          </a:p>
          <a:p>
            <a:pPr eaLnBrk="1" hangingPunct="1">
              <a:buFontTx/>
              <a:buChar char="•"/>
            </a:pPr>
            <a:r>
              <a:rPr lang="fr-CA" altLang="fr-FR" smtClean="0">
                <a:latin typeface="Times" pitchFamily="99" charset="0"/>
              </a:rPr>
              <a:t>2020: 3,0</a:t>
            </a:r>
          </a:p>
          <a:p>
            <a:pPr eaLnBrk="1" hangingPunct="1">
              <a:buFontTx/>
              <a:buChar char="•"/>
            </a:pPr>
            <a:r>
              <a:rPr lang="fr-CA" altLang="fr-FR" smtClean="0">
                <a:latin typeface="Times" pitchFamily="99" charset="0"/>
              </a:rPr>
              <a:t>2030 :2,15</a:t>
            </a:r>
          </a:p>
          <a:p>
            <a:pPr eaLnBrk="1" hangingPunct="1"/>
            <a:r>
              <a:rPr lang="fr-CA" altLang="fr-FR" smtClean="0">
                <a:latin typeface="Times" pitchFamily="99" charset="0"/>
              </a:rPr>
              <a:t>(Source : Constats sur la retraite au Québec 2016 et L’ Évaluation actuarielle 2015  )</a:t>
            </a:r>
          </a:p>
          <a:p>
            <a:pPr eaLnBrk="1" hangingPunct="1"/>
            <a:endParaRPr lang="fr-CA" altLang="fr-FR" smtClean="0">
              <a:latin typeface="Times" pitchFamily="99" charset="0"/>
            </a:endParaRPr>
          </a:p>
          <a:p>
            <a:pPr eaLnBrk="1" hangingPunct="1"/>
            <a:r>
              <a:rPr lang="fr-CA" altLang="fr-FR" smtClean="0">
                <a:latin typeface="Times" pitchFamily="99" charset="0"/>
              </a:rPr>
              <a:t>La population du Québec se dirige graduellement vers une société plus âgée, ce qui entraîne des pressions sur le Régime. Le nombre de bénéficiaires de la rente de retraite augmente de 45 % d’ici 2030 en raison de l’arrivée des bébés-boumeurs à la retraite</a:t>
            </a:r>
            <a:r>
              <a:rPr lang="fr-CA" altLang="fr-FR" b="1" smtClean="0">
                <a:latin typeface="Times" pitchFamily="99" charset="0"/>
              </a:rPr>
              <a:t>. Mais la réserve permet d’atténuer certains effets comme la transition démographique qui s’opère jusqu’en 2030</a:t>
            </a:r>
            <a:r>
              <a:rPr lang="fr-CA" altLang="fr-FR" smtClean="0">
                <a:latin typeface="Times" pitchFamily="99" charset="0"/>
              </a:rPr>
              <a:t>.</a:t>
            </a:r>
          </a:p>
          <a:p>
            <a:pPr eaLnBrk="1" hangingPunct="1">
              <a:buFontTx/>
              <a:buChar char="•"/>
            </a:pPr>
            <a:r>
              <a:rPr lang="fr-CA" altLang="fr-FR" b="1" smtClean="0">
                <a:latin typeface="Times" pitchFamily="99" charset="0"/>
              </a:rPr>
              <a:t>Plus de bénéficiaires : </a:t>
            </a:r>
            <a:r>
              <a:rPr lang="fr-CA" altLang="fr-FR" smtClean="0">
                <a:latin typeface="Times" pitchFamily="99" charset="0"/>
              </a:rPr>
              <a:t>des retraités de plus en plus nombreux qui vivent de plus en plus vieux (augmentation de l’espérance de vie).</a:t>
            </a:r>
          </a:p>
          <a:p>
            <a:pPr eaLnBrk="1" hangingPunct="1">
              <a:buFontTx/>
              <a:buChar char="•"/>
            </a:pPr>
            <a:r>
              <a:rPr lang="fr-CA" altLang="fr-FR" b="1" smtClean="0">
                <a:latin typeface="Times" pitchFamily="99" charset="0"/>
              </a:rPr>
              <a:t>Moins de cotisants : </a:t>
            </a:r>
            <a:r>
              <a:rPr lang="fr-CA" altLang="fr-FR" smtClean="0">
                <a:latin typeface="Times" pitchFamily="99" charset="0"/>
              </a:rPr>
              <a:t>réduction du nombre de personnes en âge de travailler.</a:t>
            </a:r>
          </a:p>
          <a:p>
            <a:pPr eaLnBrk="1" hangingPunct="1"/>
            <a:r>
              <a:rPr lang="fr-CA" altLang="fr-FR" smtClean="0">
                <a:latin typeface="Times" pitchFamily="99" charset="0"/>
              </a:rPr>
              <a:t>Par contre, selon l’Évaluation actuarielle de 2015, le taux d’activité de la population âgée de 20 a 64 ans augmentera de 81,1 % en 2016 a 85,2 % en 2065. Depuis une vingtaine d’années, une tendance au retrait de plus en plus tardif est observée. Les programmes de retraite progressive, diminution des RPD incluant la retraite anticipée, interventions gouvernementales de maintien en emploi, rareté de la main d’œuvre et augmentation de la scolarisation des travailleurs plus âgés.</a:t>
            </a:r>
          </a:p>
          <a:p>
            <a:pPr eaLnBrk="1" hangingPunct="1"/>
            <a:r>
              <a:rPr lang="fr-CA" altLang="fr-FR" smtClean="0">
                <a:latin typeface="Times" pitchFamily="99" charset="0"/>
              </a:rPr>
              <a:t>L’évaluation actuarielle au 31 décembre 2015, prévoit que l’âge moyen au début de la rente de retraite augmentera au cours des dix prochaines années.</a:t>
            </a:r>
          </a:p>
          <a:p>
            <a:pPr eaLnBrk="1" hangingPunct="1"/>
            <a:r>
              <a:rPr lang="fr-CA" altLang="fr-FR" smtClean="0">
                <a:latin typeface="Times" pitchFamily="99" charset="0"/>
              </a:rPr>
              <a:t> Entre 2015 et 2030, la population âgée de 20 à 64 ans augmentera de 5,1% dans le reste du Canada alors qu’elle diminuera de 3,6 % au Québec. La population âgée de 55 à 64 ans est plus scolarisée, de 1990 à 2014 cette population est passée d’un taux de diplomation postsecondaire de 13% à 40%. Ces personnes sont plus en mesure de profiter des occasions d'emplois que leurs prédécesseurs.</a:t>
            </a:r>
          </a:p>
          <a:p>
            <a:pPr eaLnBrk="1" hangingPunct="1">
              <a:buFontTx/>
              <a:buChar char="•"/>
            </a:pPr>
            <a:r>
              <a:rPr lang="fr-CA" altLang="fr-FR" smtClean="0">
                <a:latin typeface="Times" pitchFamily="99" charset="0"/>
              </a:rPr>
              <a:t>De plus la raréfaction de la main d’œuvre devrait offrir des possibilités sur le marché du travail, notamment pour les travailleurs (ses) expérimentés qui souhaitent continuer.</a:t>
            </a:r>
          </a:p>
          <a:p>
            <a:pPr eaLnBrk="1" hangingPunct="1">
              <a:buFontTx/>
              <a:buChar char="•"/>
            </a:pPr>
            <a:endParaRPr lang="fr-CA" altLang="fr-FR" smtClean="0">
              <a:latin typeface="Times" pitchFamily="99" charset="0"/>
            </a:endParaRPr>
          </a:p>
          <a:p>
            <a:pPr eaLnBrk="1" hangingPunct="1">
              <a:buFontTx/>
              <a:buChar char="•"/>
            </a:pPr>
            <a:endParaRPr lang="fr-CA" altLang="fr-FR" b="1" smtClean="0">
              <a:latin typeface="Times" pitchFamily="99" charset="0"/>
            </a:endParaRPr>
          </a:p>
          <a:p>
            <a:pPr eaLnBrk="1" hangingPunct="1"/>
            <a:r>
              <a:rPr lang="fr-CA" altLang="fr-FR" b="1" smtClean="0">
                <a:latin typeface="Times" pitchFamily="99" charset="0"/>
              </a:rPr>
              <a:t>Espérance de vie à la naissance </a:t>
            </a:r>
            <a:r>
              <a:rPr lang="fr-CA" altLang="fr-FR" smtClean="0">
                <a:latin typeface="Times" pitchFamily="99" charset="0"/>
              </a:rPr>
              <a:t>en 1965 était 71 ans, puis elle a augmenté de 11 ans entre 1965 et 2013 (82 ans).</a:t>
            </a:r>
          </a:p>
          <a:p>
            <a:pPr eaLnBrk="1" hangingPunct="1"/>
            <a:r>
              <a:rPr lang="fr-CA" altLang="fr-FR" smtClean="0">
                <a:latin typeface="Times" pitchFamily="99" charset="0"/>
              </a:rPr>
              <a:t>Donc entre 1965 et 2013, la période de versement a augmenté de l’équivalent de 10 années, passant de 11 ans à 21 ans, une hausse de 83%.</a:t>
            </a:r>
          </a:p>
          <a:p>
            <a:pPr eaLnBrk="1" hangingPunct="1"/>
            <a:r>
              <a:rPr lang="fr-CA" altLang="fr-FR" smtClean="0">
                <a:latin typeface="Times" pitchFamily="99" charset="0"/>
              </a:rPr>
              <a:t>Dans les prochaines décennies, la longévité devrait continuer d’augmenter.</a:t>
            </a:r>
          </a:p>
          <a:p>
            <a:pPr eaLnBrk="1" hangingPunct="1"/>
            <a:r>
              <a:rPr lang="fr-CA" altLang="fr-FR" smtClean="0">
                <a:latin typeface="Times" pitchFamily="99" charset="0"/>
              </a:rPr>
              <a:t>(Source: Constats sur la retraite au Québec 2016)</a:t>
            </a:r>
          </a:p>
          <a:p>
            <a:pPr eaLnBrk="1" hangingPunct="1"/>
            <a:r>
              <a:rPr lang="fr-CA" altLang="fr-FR" b="1" smtClean="0">
                <a:latin typeface="Times" pitchFamily="99" charset="0"/>
              </a:rPr>
              <a:t>Espérance de vie a 65 ans, </a:t>
            </a:r>
            <a:r>
              <a:rPr lang="fr-CA" altLang="fr-FR" smtClean="0">
                <a:latin typeface="Times" pitchFamily="99" charset="0"/>
              </a:rPr>
              <a:t>cette espérance de vie s’est accrue de 45 % pour les hommes entre 1966 et 2013 passant de 13,2 a 19,1 ans. Pour les femmes, elle est passée de de 15,9 a 21,1 ans durant la même période, augmentation de 39 %. De 2016 a 2065, elle s’accroît de 4 années pour les hommes et 3,4 années pour les femmes.</a:t>
            </a:r>
          </a:p>
          <a:p>
            <a:pPr eaLnBrk="1" hangingPunct="1"/>
            <a:endParaRPr lang="fr-CA" altLang="fr-FR" smtClean="0">
              <a:latin typeface="Times" pitchFamily="99" charset="0"/>
            </a:endParaRPr>
          </a:p>
          <a:p>
            <a:pPr eaLnBrk="1" hangingPunct="1"/>
            <a:r>
              <a:rPr lang="fr-CA" altLang="fr-FR" smtClean="0">
                <a:latin typeface="Times" pitchFamily="99" charset="0"/>
              </a:rPr>
              <a:t>Nouvelles données (Source : </a:t>
            </a:r>
            <a:r>
              <a:rPr lang="fr-CA" altLang="fr-FR" b="1" smtClean="0">
                <a:latin typeface="Times" pitchFamily="99" charset="0"/>
                <a:hlinkClick r:id="rId3"/>
              </a:rPr>
              <a:t>Rapport actuariel modifiant l'</a:t>
            </a:r>
            <a:r>
              <a:rPr lang="fr-CA" altLang="fr-FR" b="1" i="1" smtClean="0">
                <a:latin typeface="Times" pitchFamily="99" charset="0"/>
                <a:hlinkClick r:id="rId3"/>
              </a:rPr>
              <a:t>Évaluation actuarielle du Régime de rentes du Québec au 31 décembre 2015</a:t>
            </a:r>
            <a:r>
              <a:rPr lang="fr-CA" altLang="fr-FR" b="1" smtClean="0">
                <a:latin typeface="Times" pitchFamily="99" charset="0"/>
              </a:rPr>
              <a:t> )</a:t>
            </a:r>
            <a:endParaRPr lang="fr-CA" altLang="fr-FR" smtClean="0">
              <a:latin typeface="Times" pitchFamily="99" charset="0"/>
            </a:endParaRPr>
          </a:p>
          <a:p>
            <a:r>
              <a:rPr lang="fr-CA" altLang="fr-FR" smtClean="0">
                <a:latin typeface="Times" pitchFamily="99" charset="0"/>
              </a:rPr>
              <a:t>Espérance de vie à la naissance :</a:t>
            </a:r>
          </a:p>
          <a:p>
            <a:r>
              <a:rPr lang="fr-CA" altLang="fr-FR" smtClean="0">
                <a:latin typeface="Times" pitchFamily="99" charset="0"/>
              </a:rPr>
              <a:t>                   2016                 2040                       2065</a:t>
            </a:r>
          </a:p>
          <a:p>
            <a:r>
              <a:rPr lang="fr-CA" altLang="fr-FR" smtClean="0">
                <a:latin typeface="Times" pitchFamily="99" charset="0"/>
              </a:rPr>
              <a:t>– Hommes 80,8 ans            84,2 ans                  85,9 ans</a:t>
            </a:r>
          </a:p>
          <a:p>
            <a:r>
              <a:rPr lang="fr-CA" altLang="fr-FR" smtClean="0">
                <a:latin typeface="Times" pitchFamily="99" charset="0"/>
              </a:rPr>
              <a:t>– Femmes  84,5 ans            87,1 ans                  88,6 ans </a:t>
            </a:r>
          </a:p>
          <a:p>
            <a:endParaRPr lang="fr-CA" altLang="fr-FR" smtClean="0">
              <a:latin typeface="Times" pitchFamily="99" charset="0"/>
            </a:endParaRPr>
          </a:p>
          <a:p>
            <a:r>
              <a:rPr lang="fr-CA" altLang="fr-FR" smtClean="0">
                <a:latin typeface="Times" pitchFamily="99" charset="0"/>
              </a:rPr>
              <a:t>Espérance de vie à 65 ans :</a:t>
            </a:r>
          </a:p>
          <a:p>
            <a:r>
              <a:rPr lang="fr-CA" altLang="fr-FR" smtClean="0">
                <a:latin typeface="Times" pitchFamily="99" charset="0"/>
              </a:rPr>
              <a:t>                   2016                   2040                       2065		</a:t>
            </a:r>
          </a:p>
          <a:p>
            <a:r>
              <a:rPr lang="fr-CA" altLang="fr-FR" smtClean="0">
                <a:latin typeface="Times" pitchFamily="99" charset="0"/>
              </a:rPr>
              <a:t>– Hommes 19,6 ans              22,3 ans                  23,6 ans</a:t>
            </a:r>
          </a:p>
          <a:p>
            <a:r>
              <a:rPr lang="fr-CA" altLang="fr-FR" smtClean="0">
                <a:latin typeface="Times" pitchFamily="99" charset="0"/>
              </a:rPr>
              <a:t>– Femmes  22,4 ans              24,6 ans                  25,8 ans</a:t>
            </a:r>
          </a:p>
          <a:p>
            <a:pPr eaLnBrk="1" hangingPunct="1"/>
            <a:endParaRPr lang="fr-CA" altLang="fr-FR" smtClean="0">
              <a:latin typeface="Times" pitchFamily="99" charset="0"/>
            </a:endParaRPr>
          </a:p>
        </p:txBody>
      </p:sp>
      <p:sp>
        <p:nvSpPr>
          <p:cNvPr id="86020"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5DFBF12C-8D0C-4980-B38F-2A26C35E8219}" type="slidenum">
              <a:rPr lang="fr-CA" altLang="fr-FR" sz="1400">
                <a:latin typeface="Times" pitchFamily="99" charset="0"/>
              </a:rPr>
              <a:pPr/>
              <a:t>31</a:t>
            </a:fld>
            <a:endParaRPr lang="fr-CA" altLang="fr-FR" sz="1400">
              <a:latin typeface="Times" pitchFamily="99" charset="0"/>
            </a:endParaRPr>
          </a:p>
        </p:txBody>
      </p:sp>
      <p:sp>
        <p:nvSpPr>
          <p:cNvPr id="86021"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602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CA" altLang="fr-FR" sz="1100">
                <a:latin typeface="Times" pitchFamily="99" charset="0"/>
              </a:rPr>
              <a:t>Retraite Québec suit la situation de très près pour s'assurer que toutes les générations en aient pour leur argent. Une évaluation actuarielle est produite et déposée à l'Assemblée nationale tous les 3 ans, en vertu de l’article 216,. Depuis 1998, le Régime de rentes du Québec fait l’objet d’une consultation publique en commission parlementaire tous les 6 ans afin d'ajuster celui-ci aux nouvelles réalités et </a:t>
            </a:r>
            <a:r>
              <a:rPr lang="fr-CA" altLang="fr-FR" sz="1100" b="1">
                <a:latin typeface="Times" pitchFamily="99" charset="0"/>
              </a:rPr>
              <a:t>assurer sa stabilité financière à long terme.</a:t>
            </a:r>
          </a:p>
          <a:p>
            <a:pPr eaLnBrk="1" hangingPunct="1"/>
            <a:endParaRPr lang="fr-CA" altLang="fr-FR" sz="1100">
              <a:latin typeface="Times" pitchFamily="99" charset="0"/>
            </a:endParaRPr>
          </a:p>
          <a:p>
            <a:pPr eaLnBrk="1" hangingPunct="1"/>
            <a:r>
              <a:rPr lang="fr-CA" altLang="fr-FR" sz="1100" b="1" u="sng">
                <a:latin typeface="Times" pitchFamily="99" charset="0"/>
              </a:rPr>
              <a:t>Réserve</a:t>
            </a:r>
          </a:p>
          <a:p>
            <a:pPr eaLnBrk="1" hangingPunct="1"/>
            <a:r>
              <a:rPr lang="fr-CA" altLang="fr-FR" sz="1100" b="1">
                <a:latin typeface="Times" pitchFamily="99" charset="0"/>
              </a:rPr>
              <a:t> </a:t>
            </a:r>
            <a:r>
              <a:rPr lang="fr-CA" altLang="fr-FR" sz="1100">
                <a:latin typeface="Times" pitchFamily="99" charset="0"/>
              </a:rPr>
              <a:t>Cette réserve est administrée par  Retraite Québec et  la gestion est confiée à la Caisse de dépôt et placement du Québec. Les placements du fonds du Régime de rentes  du Québec sont à long terme et diversifiés. </a:t>
            </a:r>
          </a:p>
          <a:p>
            <a:pPr eaLnBrk="1" hangingPunct="1"/>
            <a:r>
              <a:rPr lang="fr-CA" altLang="fr-FR" sz="1100">
                <a:latin typeface="Times" pitchFamily="99" charset="0"/>
              </a:rPr>
              <a:t>Depuis la création du Régime (1966 à 2016 incluse)le rendement moyen du fonds du Régime de rentes du Québec est de 8,8 %. </a:t>
            </a:r>
          </a:p>
          <a:p>
            <a:pPr eaLnBrk="1" hangingPunct="1"/>
            <a:r>
              <a:rPr lang="fr-CA" altLang="fr-FR" sz="1100">
                <a:latin typeface="Times" pitchFamily="99" charset="0"/>
              </a:rPr>
              <a:t>Au cours des quatre dernières années , le rendement moyen a été de 11,4 % (2012 à 2016 )</a:t>
            </a:r>
          </a:p>
          <a:p>
            <a:pPr eaLnBrk="1" hangingPunct="1"/>
            <a:endParaRPr lang="fr-CA" altLang="fr-FR" sz="1100">
              <a:latin typeface="Times" pitchFamily="99" charset="0"/>
            </a:endParaRPr>
          </a:p>
          <a:p>
            <a:pPr eaLnBrk="1" hangingPunct="1">
              <a:buFontTx/>
              <a:buChar char="•"/>
            </a:pPr>
            <a:r>
              <a:rPr lang="fr-CA" altLang="fr-FR" sz="1100">
                <a:latin typeface="Times" pitchFamily="99" charset="0"/>
              </a:rPr>
              <a:t>Rendement pour l’année 2011 :   2,8 %</a:t>
            </a:r>
          </a:p>
          <a:p>
            <a:pPr eaLnBrk="1" hangingPunct="1">
              <a:buFontTx/>
              <a:buChar char="•"/>
            </a:pPr>
            <a:r>
              <a:rPr lang="fr-CA" altLang="fr-FR" sz="1100">
                <a:latin typeface="Times" pitchFamily="99" charset="0"/>
              </a:rPr>
              <a:t>Rendement pour l’année 2012 : 10,5 %</a:t>
            </a:r>
          </a:p>
          <a:p>
            <a:pPr eaLnBrk="1" hangingPunct="1">
              <a:buFontTx/>
              <a:buChar char="•"/>
            </a:pPr>
            <a:r>
              <a:rPr lang="fr-CA" altLang="fr-FR" sz="1100">
                <a:latin typeface="Times" pitchFamily="99" charset="0"/>
              </a:rPr>
              <a:t>Rendement pour l’année 2013 : 15,5 %</a:t>
            </a:r>
          </a:p>
          <a:p>
            <a:pPr eaLnBrk="1" hangingPunct="1">
              <a:buFontTx/>
              <a:buChar char="•"/>
            </a:pPr>
            <a:r>
              <a:rPr lang="fr-CA" altLang="fr-FR" sz="1100">
                <a:latin typeface="Times" pitchFamily="99" charset="0"/>
              </a:rPr>
              <a:t>Rendement pour l’année 2014 : 12,5 %</a:t>
            </a:r>
          </a:p>
          <a:p>
            <a:pPr eaLnBrk="1" hangingPunct="1">
              <a:buFontTx/>
              <a:buChar char="•"/>
            </a:pPr>
            <a:r>
              <a:rPr lang="fr-CA" altLang="fr-FR" sz="1100">
                <a:latin typeface="Times" pitchFamily="99" charset="0"/>
              </a:rPr>
              <a:t>Rendement pour l’année 2015 : 10,5 %</a:t>
            </a:r>
          </a:p>
          <a:p>
            <a:pPr eaLnBrk="1" hangingPunct="1">
              <a:buFontTx/>
              <a:buChar char="•"/>
            </a:pPr>
            <a:r>
              <a:rPr lang="fr-CA" altLang="fr-FR" sz="1100">
                <a:latin typeface="Times" pitchFamily="99" charset="0"/>
              </a:rPr>
              <a:t>Rendement pour l’année 2016 :   8,2 %</a:t>
            </a:r>
          </a:p>
          <a:p>
            <a:r>
              <a:rPr lang="fr-CA" altLang="fr-FR" sz="1100" b="1">
                <a:latin typeface="Times" pitchFamily="99" charset="0"/>
              </a:rPr>
              <a:t>Au 31 décembre 2016 la réserve était de 62,2 milliards de dollars , soit 4,2 fois les sorties de fonds.</a:t>
            </a:r>
          </a:p>
          <a:p>
            <a:r>
              <a:rPr lang="fr-CA" altLang="fr-FR" sz="1100" b="1">
                <a:latin typeface="Times" pitchFamily="99" charset="0"/>
              </a:rPr>
              <a:t>Selon l’Évaluation actuarielle de 2015, le rapport entre la réserve et les sorties de fonds demeure autour de 4,2 jusqu’en 2051 et diminue légèrement par la suite.</a:t>
            </a:r>
          </a:p>
          <a:p>
            <a:endParaRPr lang="fr-CA" altLang="fr-FR" sz="1100" b="1">
              <a:latin typeface="Times" pitchFamily="99" charset="0"/>
            </a:endParaRPr>
          </a:p>
          <a:p>
            <a:pPr eaLnBrk="1" hangingPunct="1"/>
            <a:r>
              <a:rPr lang="fr-CA" altLang="fr-FR" sz="1100" b="1" u="sng">
                <a:latin typeface="Times" pitchFamily="99" charset="0"/>
              </a:rPr>
              <a:t>Taux de cotisation et mécanisme d’ajustement automatique</a:t>
            </a:r>
          </a:p>
          <a:p>
            <a:pPr eaLnBrk="1" hangingPunct="1"/>
            <a:endParaRPr lang="fr-CA" altLang="fr-FR" sz="1100" b="1" u="sng">
              <a:latin typeface="Times" pitchFamily="99" charset="0"/>
            </a:endParaRPr>
          </a:p>
          <a:p>
            <a:pPr eaLnBrk="1" hangingPunct="1"/>
            <a:r>
              <a:rPr lang="fr-CA" altLang="fr-FR" sz="1100">
                <a:latin typeface="Times" pitchFamily="99" charset="0"/>
              </a:rPr>
              <a:t>Mise en place d’un mécanisme d’ajustement automatique du taux de cotisation  à compter de 2018 qui s’enligne sur le </a:t>
            </a:r>
            <a:r>
              <a:rPr lang="fr-CA" altLang="fr-FR" sz="1100" b="1">
                <a:latin typeface="Times" pitchFamily="99" charset="0"/>
              </a:rPr>
              <a:t>taux  de cotisation d’équilibre et le taux de cotisation légal, </a:t>
            </a:r>
            <a:r>
              <a:rPr lang="fr-CA" altLang="fr-FR" sz="1100">
                <a:latin typeface="Times" pitchFamily="99" charset="0"/>
              </a:rPr>
              <a:t>ajustement maximum de 0,1 % par année.</a:t>
            </a:r>
          </a:p>
          <a:p>
            <a:pPr eaLnBrk="1" hangingPunct="1"/>
            <a:endParaRPr lang="fr-CA" altLang="fr-FR" sz="1100">
              <a:latin typeface="Times" pitchFamily="99" charset="0"/>
            </a:endParaRPr>
          </a:p>
          <a:p>
            <a:pPr eaLnBrk="1" hangingPunct="1"/>
            <a:r>
              <a:rPr lang="fr-CA" altLang="fr-FR" sz="1100" u="sng">
                <a:latin typeface="Times" pitchFamily="99" charset="0"/>
              </a:rPr>
              <a:t>Définition:  </a:t>
            </a:r>
            <a:r>
              <a:rPr lang="fr-CA" altLang="fr-FR" sz="1100">
                <a:latin typeface="Times" pitchFamily="99" charset="0"/>
              </a:rPr>
              <a:t>Le taux de cotisation d’équilibre permet d’évaluer la stabilité du financement du Régime à long terme. Cet indicateur représente le taux de cotisation applicable aux années futures, qui serait nécessaire pour maintenir constant à long terme le rapport entre la réserve et les sorties de fonds annuelles. </a:t>
            </a:r>
          </a:p>
          <a:p>
            <a:pPr eaLnBrk="1" hangingPunct="1"/>
            <a:endParaRPr lang="fr-CA" altLang="fr-FR" sz="1100" b="1" u="sng">
              <a:latin typeface="Times" pitchFamily="99" charset="0"/>
            </a:endParaRPr>
          </a:p>
          <a:p>
            <a:pPr eaLnBrk="1" hangingPunct="1"/>
            <a:r>
              <a:rPr lang="fr-CA" altLang="fr-FR" sz="1100" b="1" u="sng">
                <a:latin typeface="Times" pitchFamily="99" charset="0"/>
              </a:rPr>
              <a:t>Taux de cotisation d’équilibre.</a:t>
            </a:r>
          </a:p>
          <a:p>
            <a:pPr eaLnBrk="1" hangingPunct="1"/>
            <a:r>
              <a:rPr lang="fr-CA" altLang="fr-FR" sz="1100">
                <a:latin typeface="Times" pitchFamily="99" charset="0"/>
              </a:rPr>
              <a:t>Ce taux  est réévalué à tous les trois  ans ( évaluation actuarielle).</a:t>
            </a:r>
          </a:p>
          <a:p>
            <a:pPr eaLnBrk="1" hangingPunct="1"/>
            <a:r>
              <a:rPr lang="fr-CA" altLang="fr-FR" sz="1100">
                <a:latin typeface="Times" pitchFamily="99" charset="0"/>
              </a:rPr>
              <a:t>Le taux de cotisation d’équilibre permet l’application du </a:t>
            </a:r>
            <a:r>
              <a:rPr lang="fr-CA" altLang="fr-FR" sz="1100" b="1">
                <a:latin typeface="Times" pitchFamily="99" charset="0"/>
              </a:rPr>
              <a:t>mécanisme d’ajustement automatique</a:t>
            </a:r>
            <a:r>
              <a:rPr lang="fr-CA" altLang="fr-FR" sz="1100">
                <a:latin typeface="Times" pitchFamily="99" charset="0"/>
              </a:rPr>
              <a:t>. Ce mécanisme vient rétablir la stabilité du financement du Régime, s’il y a lieu. Lorsque le taux d’équilibre excède d’au moins 0,10 %, le taux de cotisation légal, ce dernier est augmenté a raison de 0,10 % annuellement, jusqu’à ce que l’écart entre les deux taux devienne inférieur a 0,10 %</a:t>
            </a:r>
          </a:p>
          <a:p>
            <a:pPr eaLnBrk="1" hangingPunct="1"/>
            <a:r>
              <a:rPr lang="fr-CA" altLang="fr-FR" sz="1100">
                <a:latin typeface="Times" pitchFamily="99" charset="0"/>
              </a:rPr>
              <a:t>Le taux de cotisation d’équilibre qui, appliqué a partir de 2018, permet de maintenir constant le rapport entre la réserve et les sorties de fonds pour la période évaluée (jusqu’en 2065) est de 10,87 % ce qui représente une différence de 0,07% avec le taux de 10,8 %. Par conséquent, aucun ajustement automatique du taux de cotisation pour le régime de base n’est nécessaire en 2018, L’application du mécanisme d’ajustement automatique du taux de cotisation sera a nouveau évaluée lors du dépôt de la prochaine évaluation actuarielle, prévue en 2019.</a:t>
            </a:r>
          </a:p>
          <a:p>
            <a:pPr eaLnBrk="1" hangingPunct="1"/>
            <a:endParaRPr lang="fr-CA" altLang="fr-FR" sz="1100">
              <a:latin typeface="Times" pitchFamily="99" charset="0"/>
            </a:endParaRPr>
          </a:p>
          <a:p>
            <a:pPr eaLnBrk="1" hangingPunct="1"/>
            <a:r>
              <a:rPr lang="fr-CA" altLang="fr-FR" sz="1100" b="1">
                <a:latin typeface="Times" pitchFamily="99" charset="0"/>
              </a:rPr>
              <a:t>De 6,4 %</a:t>
            </a:r>
            <a:r>
              <a:rPr lang="fr-CA" altLang="fr-FR" sz="1100">
                <a:latin typeface="Times" pitchFamily="99" charset="0"/>
              </a:rPr>
              <a:t> lors de la réforme, en 1998, celui-ci a augmenté à chaque année pour atteindre</a:t>
            </a:r>
            <a:r>
              <a:rPr lang="fr-CA" altLang="fr-FR" sz="1100" b="1">
                <a:latin typeface="Times" pitchFamily="99" charset="0"/>
              </a:rPr>
              <a:t>  9,9 % en 2003.  </a:t>
            </a:r>
            <a:r>
              <a:rPr lang="fr-CA" altLang="fr-FR" sz="1100">
                <a:latin typeface="Times" pitchFamily="99" charset="0"/>
              </a:rPr>
              <a:t>Il a augmenté graduellement à compter de 2012 pour atteindre </a:t>
            </a:r>
            <a:r>
              <a:rPr lang="fr-CA" altLang="fr-FR" sz="1100" b="1">
                <a:latin typeface="Times" pitchFamily="99" charset="0"/>
              </a:rPr>
              <a:t>10,8% cette année</a:t>
            </a:r>
          </a:p>
          <a:p>
            <a:r>
              <a:rPr lang="fr-CA" altLang="fr-FR" sz="1100" b="1">
                <a:latin typeface="Times" pitchFamily="99" charset="0"/>
              </a:rPr>
              <a:t>Les cotisations et les revenus de placement sont suffisants pour financer les sorties de fonds jusqu’en 2065, soit la projection de la dernière analyse actuarielle.</a:t>
            </a:r>
          </a:p>
          <a:p>
            <a:r>
              <a:rPr lang="fr-CA" altLang="fr-FR" sz="1100">
                <a:latin typeface="Times" pitchFamily="99" charset="0"/>
              </a:rPr>
              <a:t>A partir de 2018, le solde de fonctionnement devient négatif. Par conséquent, à partir de cette date, une partie des revenus de placement doit être utilisée afin de combler l’écart entre les cotisations et les sorties de fonds.</a:t>
            </a:r>
          </a:p>
          <a:p>
            <a:pPr eaLnBrk="1" hangingPunct="1"/>
            <a:endParaRPr lang="fr-CA" altLang="fr-FR" sz="1100">
              <a:latin typeface="Times" pitchFamily="99" charset="0"/>
            </a:endParaRPr>
          </a:p>
        </p:txBody>
      </p:sp>
      <p:sp>
        <p:nvSpPr>
          <p:cNvPr id="87044"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142523EB-DB27-41EC-9B60-0AE9F91EE1A4}" type="slidenum">
              <a:rPr lang="fr-CA" altLang="fr-FR" sz="1400">
                <a:latin typeface="Times" pitchFamily="99" charset="0"/>
              </a:rPr>
              <a:pPr/>
              <a:t>32</a:t>
            </a:fld>
            <a:endParaRPr lang="fr-CA" altLang="fr-FR" sz="1400">
              <a:latin typeface="Times" pitchFamily="99" charset="0"/>
            </a:endParaRPr>
          </a:p>
        </p:txBody>
      </p:sp>
      <p:sp>
        <p:nvSpPr>
          <p:cNvPr id="87045"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704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ln/>
        </p:spPr>
        <p:txBody>
          <a:bodyPr/>
          <a:lstStyle/>
          <a:p>
            <a:pPr marL="348878" indent="-348878">
              <a:defRPr/>
            </a:pPr>
            <a:r>
              <a:rPr lang="fr-CA" b="1" i="1" dirty="0" smtClean="0"/>
              <a:t>Mon Dossier</a:t>
            </a:r>
            <a:r>
              <a:rPr lang="fr-CA" b="1" dirty="0" smtClean="0"/>
              <a:t> </a:t>
            </a:r>
            <a:r>
              <a:rPr lang="fr-CA" dirty="0" smtClean="0"/>
              <a:t> C’est un service en ligne personnalisé qui  permet de consulter et de mettre à jour son dossier  (Régime de rentes du Québec et  le Soutien aux enfants) à Retraite Québec, de façon sécuritaire, en utilisant </a:t>
            </a:r>
            <a:r>
              <a:rPr lang="fr-CA" dirty="0" err="1" smtClean="0"/>
              <a:t>clicSÉQUR</a:t>
            </a:r>
            <a:r>
              <a:rPr lang="fr-CA" dirty="0" smtClean="0"/>
              <a:t> pour s’identifier. Il permet également de suivre nos demandes, de constater les changements apportés à notre dossier en temps réel et d’accéder à plusieurs services en ligne correspondant à notre situation. Tout ça au même endroit !</a:t>
            </a:r>
          </a:p>
          <a:p>
            <a:pPr marL="797432" lvl="1" indent="-348878">
              <a:buFont typeface="Wingdings" pitchFamily="2" charset="2"/>
              <a:buChar char="v"/>
              <a:defRPr/>
            </a:pPr>
            <a:r>
              <a:rPr lang="fr-CA" sz="1400" dirty="0"/>
              <a:t>Permet de faire une demande de rente et suivre son cheminement (Ex:  Le requérant d’une demande de prestation de décès pourra ,à partir de Mon dossier, prendre connaissance des documents demandés par un agent, pour finaliser le traitement de sa demande).</a:t>
            </a:r>
          </a:p>
          <a:p>
            <a:pPr marL="797432" lvl="1" indent="-348878">
              <a:buFont typeface="Wingdings" pitchFamily="2" charset="2"/>
              <a:buChar char="v"/>
              <a:defRPr/>
            </a:pPr>
            <a:r>
              <a:rPr lang="fr-CA" sz="1400" dirty="0"/>
              <a:t>De visualiser les montants payés ou à recevoir </a:t>
            </a:r>
          </a:p>
          <a:p>
            <a:pPr marL="797432" lvl="1" indent="-348878">
              <a:buFont typeface="Wingdings" pitchFamily="2" charset="2"/>
              <a:buChar char="v"/>
              <a:defRPr/>
            </a:pPr>
            <a:r>
              <a:rPr lang="fr-CA" sz="1400" dirty="0"/>
              <a:t>Dates des  paiements</a:t>
            </a:r>
          </a:p>
          <a:p>
            <a:pPr marL="797432" lvl="1" indent="-348878">
              <a:buFont typeface="Wingdings" pitchFamily="2" charset="2"/>
              <a:buChar char="v"/>
              <a:defRPr/>
            </a:pPr>
            <a:r>
              <a:rPr lang="fr-CA" sz="1400" dirty="0"/>
              <a:t>D’effectuer des  retenues d’impôt ou les modifier</a:t>
            </a:r>
          </a:p>
          <a:p>
            <a:pPr marL="797432" lvl="1" indent="-348878">
              <a:buFont typeface="Wingdings" pitchFamily="2" charset="2"/>
              <a:buChar char="v"/>
              <a:defRPr/>
            </a:pPr>
            <a:r>
              <a:rPr lang="fr-CA" sz="1400" dirty="0"/>
              <a:t>D’accéder aux montants de ses prestations au Régime de rentes du Québec (Relevé de participation) c’est-à-dire mes protections.</a:t>
            </a:r>
          </a:p>
          <a:p>
            <a:pPr marL="797432" lvl="1" indent="-348878">
              <a:buFont typeface="Wingdings" pitchFamily="2" charset="2"/>
              <a:buChar char="v"/>
              <a:defRPr/>
            </a:pPr>
            <a:r>
              <a:rPr lang="fr-CA" sz="1400" dirty="0"/>
              <a:t>Messages d’intérêt général/Événements pertinents</a:t>
            </a:r>
          </a:p>
          <a:p>
            <a:pPr marL="797432" lvl="1" indent="-348878">
              <a:buFont typeface="Wingdings" pitchFamily="2" charset="2"/>
              <a:buChar char="v"/>
              <a:defRPr/>
            </a:pPr>
            <a:r>
              <a:rPr lang="fr-CA" sz="1400" dirty="0"/>
              <a:t>Trucs et astuces pour la planification financière </a:t>
            </a:r>
          </a:p>
          <a:p>
            <a:pPr marL="797432" lvl="1" indent="-348878">
              <a:buFont typeface="Wingdings" pitchFamily="2" charset="2"/>
              <a:buChar char="v"/>
              <a:defRPr/>
            </a:pPr>
            <a:r>
              <a:rPr lang="fr-CA" sz="1400" dirty="0"/>
              <a:t>Services et formulaires </a:t>
            </a:r>
          </a:p>
          <a:p>
            <a:pPr marL="797432" lvl="1" indent="-348878">
              <a:buFont typeface="Wingdings" pitchFamily="2" charset="2"/>
              <a:buChar char="v"/>
              <a:defRPr/>
            </a:pPr>
            <a:endParaRPr lang="fr-CA" sz="1400" dirty="0"/>
          </a:p>
          <a:p>
            <a:pPr marL="347796" indent="-348878">
              <a:buFont typeface="Wingdings" pitchFamily="2" charset="2"/>
              <a:buChar char="v"/>
              <a:defRPr/>
            </a:pPr>
            <a:r>
              <a:rPr lang="fr-CA" sz="1400" dirty="0"/>
              <a:t>Pour accéder à Mon Dossier, il suffit de cliquer sur l’onglet ‘’ Services en ligne et outils’’ et cliquer Services en ligne, dans la section ‘’En vedette’’, vous avez Mon Dossier.</a:t>
            </a:r>
          </a:p>
          <a:p>
            <a:pPr eaLnBrk="1" hangingPunct="1">
              <a:buFontTx/>
              <a:buChar char="•"/>
              <a:defRPr/>
            </a:pPr>
            <a:endParaRPr lang="fr-FR" altLang="fr-FR" dirty="0" smtClean="0">
              <a:latin typeface="Times" pitchFamily="99" charset="0"/>
            </a:endParaRPr>
          </a:p>
          <a:p>
            <a:pPr eaLnBrk="1" hangingPunct="1">
              <a:defRPr/>
            </a:pPr>
            <a:endParaRPr lang="fr-CA" dirty="0" smtClean="0">
              <a:latin typeface="Times" pitchFamily="99" charset="0"/>
            </a:endParaRPr>
          </a:p>
        </p:txBody>
      </p:sp>
      <p:sp>
        <p:nvSpPr>
          <p:cNvPr id="8806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A493EE65-5812-4F82-8379-771316E7381E}" type="slidenum">
              <a:rPr lang="fr-CA" altLang="fr-FR" sz="1400">
                <a:latin typeface="Times" pitchFamily="99" charset="0"/>
              </a:rPr>
              <a:pPr/>
              <a:t>33</a:t>
            </a:fld>
            <a:endParaRPr lang="fr-CA" altLang="fr-FR" sz="1400">
              <a:latin typeface="Times" pitchFamily="99" charset="0"/>
            </a:endParaRPr>
          </a:p>
        </p:txBody>
      </p:sp>
      <p:sp>
        <p:nvSpPr>
          <p:cNvPr id="88069"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807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#2</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fr-FR" altLang="fr-FR" smtClean="0">
                <a:latin typeface="Times" pitchFamily="99" charset="0"/>
              </a:rPr>
              <a:t>Services et outils personnalisés (clicSEQUR) : SimulRetraite, demande de rente de retraite, relevé de participation, dépôt direct au Canada, changement d’adresse. </a:t>
            </a:r>
          </a:p>
          <a:p>
            <a:pPr eaLnBrk="1" hangingPunct="1"/>
            <a:endParaRPr lang="fr-FR" altLang="fr-FR" smtClean="0">
              <a:latin typeface="Times" pitchFamily="99" charset="0"/>
            </a:endParaRPr>
          </a:p>
          <a:p>
            <a:pPr eaLnBrk="1" hangingPunct="1"/>
            <a:r>
              <a:rPr lang="fr-FR" altLang="fr-FR" smtClean="0">
                <a:latin typeface="Times" pitchFamily="99" charset="0"/>
              </a:rPr>
              <a:t>Sur son site Web, Retraite Québec met à la disposition des citoyens des publications, des formulaires, de même qu’une foule de services en ligne et outils  toujours plus efficaces et accessibles 7 jours sur 7, 24 heures sur 24 :</a:t>
            </a:r>
          </a:p>
          <a:p>
            <a:pPr eaLnBrk="1" hangingPunct="1">
              <a:buFontTx/>
              <a:buChar char="•"/>
            </a:pPr>
            <a:r>
              <a:rPr lang="fr-FR" altLang="fr-FR" b="1" smtClean="0">
                <a:latin typeface="Times" pitchFamily="99" charset="0"/>
              </a:rPr>
              <a:t>SimulRetraite :</a:t>
            </a:r>
            <a:r>
              <a:rPr lang="fr-FR" altLang="fr-FR" smtClean="0">
                <a:latin typeface="Times" pitchFamily="99" charset="0"/>
              </a:rPr>
              <a:t> cet outil de simulation des revenus à la retraite permet d’obtenir un portrait précis de sa situation financière à la retraite : régimes de retraite publics et privés, épargnes personnelles. </a:t>
            </a:r>
          </a:p>
          <a:p>
            <a:pPr eaLnBrk="1" hangingPunct="1">
              <a:buFontTx/>
              <a:buChar char="•"/>
            </a:pPr>
            <a:r>
              <a:rPr lang="fr-FR" altLang="fr-FR" b="1" smtClean="0">
                <a:latin typeface="Times" pitchFamily="99" charset="0"/>
              </a:rPr>
              <a:t>Demande de rente de retraite : </a:t>
            </a:r>
            <a:r>
              <a:rPr lang="fr-FR" altLang="fr-FR" smtClean="0">
                <a:latin typeface="Times" pitchFamily="99" charset="0"/>
              </a:rPr>
              <a:t>contrairement au formulaire papier, les questions posées tiennent compte de l’âge et de la situation du client. De plus, cet outil permet de connaître la date du début de la rente ainsi que le montant alloué.</a:t>
            </a:r>
          </a:p>
          <a:p>
            <a:pPr eaLnBrk="1" hangingPunct="1">
              <a:buFontTx/>
              <a:buChar char="•"/>
            </a:pPr>
            <a:r>
              <a:rPr lang="fr-FR" altLang="fr-FR" b="1" smtClean="0">
                <a:latin typeface="Times" pitchFamily="99" charset="0"/>
              </a:rPr>
              <a:t>Relevé de participation en ligne :</a:t>
            </a:r>
            <a:r>
              <a:rPr lang="fr-FR" altLang="fr-FR" smtClean="0">
                <a:latin typeface="Times" pitchFamily="99" charset="0"/>
              </a:rPr>
              <a:t> pour connaître les revenus de travail inscrits à son nom et les sommes qui pourraient être versées à la retraite, en cas d’invalidité et au décès.</a:t>
            </a:r>
          </a:p>
          <a:p>
            <a:pPr eaLnBrk="1" hangingPunct="1">
              <a:buFontTx/>
              <a:buChar char="•"/>
            </a:pPr>
            <a:r>
              <a:rPr lang="fr-FR" altLang="fr-FR" b="1" smtClean="0">
                <a:latin typeface="Times" pitchFamily="99" charset="0"/>
              </a:rPr>
              <a:t>Demande de prestations de survivants :</a:t>
            </a:r>
            <a:r>
              <a:rPr lang="fr-FR" altLang="fr-FR" smtClean="0">
                <a:latin typeface="Times" pitchFamily="99" charset="0"/>
              </a:rPr>
              <a:t> il est maintenant possible de faire cette demande par Internet.</a:t>
            </a:r>
          </a:p>
          <a:p>
            <a:pPr eaLnBrk="1" hangingPunct="1"/>
            <a:r>
              <a:rPr lang="fr-FR" altLang="fr-FR" b="1" u="sng" smtClean="0">
                <a:latin typeface="Times" pitchFamily="99" charset="0"/>
              </a:rPr>
              <a:t>D’autres services</a:t>
            </a:r>
            <a:r>
              <a:rPr lang="fr-FR" altLang="fr-FR" u="sng" smtClean="0">
                <a:latin typeface="Times" pitchFamily="99" charset="0"/>
              </a:rPr>
              <a:t> très utiles qui simplifient la vie des citoyens </a:t>
            </a:r>
          </a:p>
          <a:p>
            <a:pPr eaLnBrk="1" hangingPunct="1">
              <a:buFontTx/>
              <a:buChar char="•"/>
            </a:pPr>
            <a:r>
              <a:rPr lang="fr-FR" altLang="fr-FR" b="1" smtClean="0">
                <a:latin typeface="Times" pitchFamily="99" charset="0"/>
              </a:rPr>
              <a:t>Changement d’adresse : </a:t>
            </a:r>
            <a:r>
              <a:rPr lang="fr-FR" altLang="fr-FR" smtClean="0">
                <a:latin typeface="Times" pitchFamily="99" charset="0"/>
              </a:rPr>
              <a:t>Avec votre compte clicSEQUR pour un service personnalisé ou directement au SQCA (Service québécois de changement d’adresse) ou en nous téléphonant. SQCA est un service rapide et sécuritaire qui permet d’aviser 6 ministères et organismes gouvernementaux en une seule démarche.</a:t>
            </a:r>
          </a:p>
          <a:p>
            <a:pPr eaLnBrk="1" hangingPunct="1"/>
            <a:r>
              <a:rPr lang="fr-FR" altLang="fr-FR" smtClean="0">
                <a:latin typeface="Times" pitchFamily="99" charset="0"/>
              </a:rPr>
              <a:t>  </a:t>
            </a:r>
          </a:p>
          <a:p>
            <a:r>
              <a:rPr lang="fr-CA" altLang="fr-FR" smtClean="0">
                <a:latin typeface="Times" pitchFamily="99" charset="0"/>
              </a:rPr>
              <a:t>Directeur général des élections du Québec;</a:t>
            </a:r>
          </a:p>
          <a:p>
            <a:r>
              <a:rPr lang="fr-CA" altLang="fr-FR" smtClean="0">
                <a:latin typeface="Times" pitchFamily="99" charset="0"/>
              </a:rPr>
              <a:t>Ministère du Travail, de l'Emploi et de la Solidarité sociale;</a:t>
            </a:r>
          </a:p>
          <a:p>
            <a:r>
              <a:rPr lang="fr-CA" altLang="fr-FR" smtClean="0">
                <a:latin typeface="Times" pitchFamily="99" charset="0"/>
              </a:rPr>
              <a:t>Régie de l'assurance maladie du Québec;</a:t>
            </a:r>
          </a:p>
          <a:p>
            <a:r>
              <a:rPr lang="fr-CA" altLang="fr-FR" smtClean="0">
                <a:latin typeface="Times" pitchFamily="99" charset="0"/>
              </a:rPr>
              <a:t>Retraite Québec;</a:t>
            </a:r>
          </a:p>
          <a:p>
            <a:r>
              <a:rPr lang="fr-CA" altLang="fr-FR" smtClean="0">
                <a:latin typeface="Times" pitchFamily="99" charset="0"/>
              </a:rPr>
              <a:t>Revenu Québec;</a:t>
            </a:r>
          </a:p>
          <a:p>
            <a:r>
              <a:rPr lang="fr-CA" altLang="fr-FR" smtClean="0">
                <a:latin typeface="Times" pitchFamily="99" charset="0"/>
              </a:rPr>
              <a:t>Société de l'assurance automobile du Québec.</a:t>
            </a:r>
          </a:p>
          <a:p>
            <a:r>
              <a:rPr lang="fr-CA" altLang="fr-FR" b="1" smtClean="0">
                <a:latin typeface="Times" pitchFamily="99" charset="0"/>
              </a:rPr>
              <a:t>NOTE</a:t>
            </a:r>
            <a:r>
              <a:rPr lang="fr-CA" altLang="fr-FR" b="1" i="1" smtClean="0">
                <a:latin typeface="Times" pitchFamily="99" charset="0"/>
              </a:rPr>
              <a:t>:</a:t>
            </a:r>
            <a:r>
              <a:rPr lang="fr-CA" altLang="fr-FR" i="1" smtClean="0">
                <a:latin typeface="Times" pitchFamily="99" charset="0"/>
              </a:rPr>
              <a:t> Les services en ligne et outils personnalisés sont en caractère gras.</a:t>
            </a:r>
            <a:endParaRPr lang="fr-FR" altLang="fr-FR" i="1" smtClean="0">
              <a:latin typeface="Times" pitchFamily="99" charset="0"/>
            </a:endParaRPr>
          </a:p>
          <a:p>
            <a:pPr eaLnBrk="1" hangingPunct="1"/>
            <a:endParaRPr lang="fr-CA" altLang="fr-FR" smtClean="0">
              <a:latin typeface="Times" pitchFamily="99" charset="0"/>
            </a:endParaRPr>
          </a:p>
        </p:txBody>
      </p:sp>
      <p:sp>
        <p:nvSpPr>
          <p:cNvPr id="89092"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9DC6F287-D239-4E1D-B03D-79BE997BC0CA}" type="slidenum">
              <a:rPr lang="fr-CA" altLang="fr-FR" sz="1400">
                <a:latin typeface="Times" pitchFamily="99" charset="0"/>
              </a:rPr>
              <a:pPr/>
              <a:t>34</a:t>
            </a:fld>
            <a:endParaRPr lang="fr-CA" altLang="fr-FR" sz="1400">
              <a:latin typeface="Times" pitchFamily="99" charset="0"/>
            </a:endParaRPr>
          </a:p>
        </p:txBody>
      </p:sp>
      <p:sp>
        <p:nvSpPr>
          <p:cNvPr id="89093" name="Espace réservé du pied de page 6"/>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8909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Espace réservé de l'image des diapositives 1"/>
          <p:cNvSpPr>
            <a:spLocks noGrp="1" noRot="1" noChangeAspect="1" noTextEdit="1"/>
          </p:cNvSpPr>
          <p:nvPr>
            <p:ph type="sldImg"/>
          </p:nvPr>
        </p:nvSpPr>
        <p:spPr>
          <a:ln/>
        </p:spPr>
      </p:sp>
      <p:sp>
        <p:nvSpPr>
          <p:cNvPr id="901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mtClean="0">
                <a:latin typeface="Times" pitchFamily="99" charset="0"/>
              </a:rPr>
              <a:t>Les publications sont disponible sut le site web de Retraite Québec .</a:t>
            </a:r>
          </a:p>
        </p:txBody>
      </p:sp>
      <p:sp>
        <p:nvSpPr>
          <p:cNvPr id="90116"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
        <p:nvSpPr>
          <p:cNvPr id="90117"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9011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2429">
              <a:defRPr sz="2400">
                <a:solidFill>
                  <a:schemeClr val="tx1"/>
                </a:solidFill>
                <a:latin typeface="Trebuchet MS" pitchFamily="34" charset="0"/>
              </a:defRPr>
            </a:lvl1pPr>
            <a:lvl2pPr marL="729057" indent="-280406" defTabSz="1062429">
              <a:defRPr sz="2400">
                <a:solidFill>
                  <a:schemeClr val="tx1"/>
                </a:solidFill>
                <a:latin typeface="Trebuchet MS" pitchFamily="34" charset="0"/>
              </a:defRPr>
            </a:lvl2pPr>
            <a:lvl3pPr marL="1121626" indent="-224325" defTabSz="1062429">
              <a:defRPr sz="2400">
                <a:solidFill>
                  <a:schemeClr val="tx1"/>
                </a:solidFill>
                <a:latin typeface="Trebuchet MS" pitchFamily="34" charset="0"/>
              </a:defRPr>
            </a:lvl3pPr>
            <a:lvl4pPr marL="1570276" indent="-224325" defTabSz="1062429">
              <a:defRPr sz="2400">
                <a:solidFill>
                  <a:schemeClr val="tx1"/>
                </a:solidFill>
                <a:latin typeface="Trebuchet MS" pitchFamily="34" charset="0"/>
              </a:defRPr>
            </a:lvl4pPr>
            <a:lvl5pPr marL="2018927" indent="-224325" defTabSz="1062429">
              <a:defRPr sz="2400">
                <a:solidFill>
                  <a:schemeClr val="tx1"/>
                </a:solidFill>
                <a:latin typeface="Trebuchet MS" pitchFamily="34" charset="0"/>
              </a:defRPr>
            </a:lvl5pPr>
            <a:lvl6pPr marL="2467577" indent="-224325" defTabSz="1062429" eaLnBrk="0" fontAlgn="base" hangingPunct="0">
              <a:spcBef>
                <a:spcPct val="0"/>
              </a:spcBef>
              <a:spcAft>
                <a:spcPct val="0"/>
              </a:spcAft>
              <a:defRPr sz="2400">
                <a:solidFill>
                  <a:schemeClr val="tx1"/>
                </a:solidFill>
                <a:latin typeface="Trebuchet MS" pitchFamily="34" charset="0"/>
              </a:defRPr>
            </a:lvl6pPr>
            <a:lvl7pPr marL="2916227" indent="-224325" defTabSz="1062429" eaLnBrk="0" fontAlgn="base" hangingPunct="0">
              <a:spcBef>
                <a:spcPct val="0"/>
              </a:spcBef>
              <a:spcAft>
                <a:spcPct val="0"/>
              </a:spcAft>
              <a:defRPr sz="2400">
                <a:solidFill>
                  <a:schemeClr val="tx1"/>
                </a:solidFill>
                <a:latin typeface="Trebuchet MS" pitchFamily="34" charset="0"/>
              </a:defRPr>
            </a:lvl7pPr>
            <a:lvl8pPr marL="3364878" indent="-224325" defTabSz="1062429" eaLnBrk="0" fontAlgn="base" hangingPunct="0">
              <a:spcBef>
                <a:spcPct val="0"/>
              </a:spcBef>
              <a:spcAft>
                <a:spcPct val="0"/>
              </a:spcAft>
              <a:defRPr sz="2400">
                <a:solidFill>
                  <a:schemeClr val="tx1"/>
                </a:solidFill>
                <a:latin typeface="Trebuchet MS" pitchFamily="34" charset="0"/>
              </a:defRPr>
            </a:lvl8pPr>
            <a:lvl9pPr marL="3813528" indent="-224325" defTabSz="1062429" eaLnBrk="0" fontAlgn="base" hangingPunct="0">
              <a:spcBef>
                <a:spcPct val="0"/>
              </a:spcBef>
              <a:spcAft>
                <a:spcPct val="0"/>
              </a:spcAft>
              <a:defRPr sz="2400">
                <a:solidFill>
                  <a:schemeClr val="tx1"/>
                </a:solidFill>
                <a:latin typeface="Trebuchet MS" pitchFamily="34" charset="0"/>
              </a:defRPr>
            </a:lvl9pPr>
          </a:lstStyle>
          <a:p>
            <a:fld id="{59A80907-7CEF-44A4-A587-DB470839CDE6}" type="slidenum">
              <a:rPr lang="fr-CA" altLang="fr-FR" sz="1400">
                <a:latin typeface="Times" pitchFamily="99" charset="0"/>
              </a:rPr>
              <a:pPr/>
              <a:t>35</a:t>
            </a:fld>
            <a:endParaRPr lang="fr-CA" altLang="fr-FR" sz="1400">
              <a:latin typeface="Times" pitchFamily="99"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fld id="{7921D5FC-F934-4207-91CA-452B8AF53C8C}" type="slidenum">
              <a:rPr lang="fr-CA" altLang="fr-FR" sz="1400">
                <a:latin typeface="Times" pitchFamily="99" charset="0"/>
              </a:rPr>
              <a:pPr/>
              <a:t>36</a:t>
            </a:fld>
            <a:endParaRPr lang="fr-CA" altLang="fr-FR" sz="1400">
              <a:latin typeface="Times" pitchFamily="99" charset="0"/>
            </a:endParaRPr>
          </a:p>
        </p:txBody>
      </p:sp>
      <p:sp>
        <p:nvSpPr>
          <p:cNvPr id="91139" name="Text Box 1"/>
          <p:cNvSpPr txBox="1">
            <a:spLocks noChangeArrowheads="1"/>
          </p:cNvSpPr>
          <p:nvPr/>
        </p:nvSpPr>
        <p:spPr bwMode="auto">
          <a:xfrm>
            <a:off x="3899557" y="8698980"/>
            <a:ext cx="2983292"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6920" tIns="53460" rIns="106920" bIns="5346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9pPr>
          </a:lstStyle>
          <a:p>
            <a:pPr algn="r"/>
            <a:fld id="{AFC3ED51-898A-4EFD-BE8C-E6EB33DD0226}" type="slidenum">
              <a:rPr lang="fr-CA" altLang="fr-FR" sz="1400">
                <a:solidFill>
                  <a:srgbClr val="000000"/>
                </a:solidFill>
                <a:latin typeface="Times New Roman" pitchFamily="18" charset="0"/>
              </a:rPr>
              <a:pPr algn="r"/>
              <a:t>36</a:t>
            </a:fld>
            <a:endParaRPr lang="fr-CA" altLang="fr-FR" sz="1400">
              <a:solidFill>
                <a:srgbClr val="000000"/>
              </a:solidFill>
              <a:latin typeface="Times New Roman" pitchFamily="18" charset="0"/>
            </a:endParaRPr>
          </a:p>
        </p:txBody>
      </p:sp>
      <p:sp>
        <p:nvSpPr>
          <p:cNvPr id="91140" name="Text Box 2"/>
          <p:cNvSpPr txBox="1">
            <a:spLocks noChangeArrowheads="1"/>
          </p:cNvSpPr>
          <p:nvPr/>
        </p:nvSpPr>
        <p:spPr bwMode="auto">
          <a:xfrm>
            <a:off x="481427" y="688611"/>
            <a:ext cx="5921548" cy="3433684"/>
          </a:xfrm>
          <a:prstGeom prst="rect">
            <a:avLst/>
          </a:prstGeom>
          <a:solidFill>
            <a:srgbClr val="FFFFFF"/>
          </a:solidFill>
          <a:ln w="9525">
            <a:solidFill>
              <a:srgbClr val="000000"/>
            </a:solidFill>
            <a:miter lim="800000"/>
            <a:headEnd/>
            <a:tailEnd/>
          </a:ln>
        </p:spPr>
        <p:txBody>
          <a:bodyPr wrap="none" lIns="89926" tIns="44963" rIns="89926" bIns="44963" anchor="ct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endParaRPr lang="fr-CA" altLang="fr-FR"/>
          </a:p>
        </p:txBody>
      </p:sp>
      <p:sp>
        <p:nvSpPr>
          <p:cNvPr id="91141" name="Rectangle 3"/>
          <p:cNvSpPr>
            <a:spLocks noGrp="1" noChangeArrowheads="1"/>
          </p:cNvSpPr>
          <p:nvPr>
            <p:ph type="body"/>
          </p:nvPr>
        </p:nvSpPr>
        <p:spPr>
          <a:xfrm>
            <a:off x="689527" y="4350270"/>
            <a:ext cx="5505347" cy="42034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fr-CA" altLang="fr-FR" smtClean="0">
                <a:latin typeface="Times" pitchFamily="99" charset="0"/>
              </a:rPr>
              <a:t>Modèle de relevé de participation imprimé à partir du site web de Retraite Québec nécessitant  Clic Séqur.</a:t>
            </a:r>
          </a:p>
          <a:p>
            <a:r>
              <a:rPr lang="fr-CA" altLang="fr-FR" smtClean="0">
                <a:latin typeface="Times" pitchFamily="99" charset="0"/>
              </a:rPr>
              <a:t>Vérifier la date de naissance.</a:t>
            </a:r>
          </a:p>
        </p:txBody>
      </p:sp>
      <p:sp>
        <p:nvSpPr>
          <p:cNvPr id="91142"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fld id="{48F27F00-A7F5-47D2-ACEB-0EE8067998B9}" type="slidenum">
              <a:rPr lang="fr-CA" altLang="fr-FR" sz="1400">
                <a:latin typeface="Times" pitchFamily="99" charset="0"/>
              </a:rPr>
              <a:pPr/>
              <a:t>37</a:t>
            </a:fld>
            <a:endParaRPr lang="fr-CA" altLang="fr-FR" sz="1400">
              <a:latin typeface="Times" pitchFamily="99" charset="0"/>
            </a:endParaRPr>
          </a:p>
        </p:txBody>
      </p:sp>
      <p:sp>
        <p:nvSpPr>
          <p:cNvPr id="92163" name="Text Box 1"/>
          <p:cNvSpPr txBox="1">
            <a:spLocks noChangeArrowheads="1"/>
          </p:cNvSpPr>
          <p:nvPr/>
        </p:nvSpPr>
        <p:spPr bwMode="auto">
          <a:xfrm>
            <a:off x="3899557" y="8698980"/>
            <a:ext cx="2983292"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6920" tIns="53460" rIns="106920" bIns="5346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9pPr>
          </a:lstStyle>
          <a:p>
            <a:pPr algn="r"/>
            <a:fld id="{FF8BA663-810C-4987-BC09-46AF0952117F}" type="slidenum">
              <a:rPr lang="fr-CA" altLang="fr-FR" sz="1400">
                <a:solidFill>
                  <a:srgbClr val="000000"/>
                </a:solidFill>
                <a:latin typeface="Times New Roman" pitchFamily="18" charset="0"/>
              </a:rPr>
              <a:pPr algn="r"/>
              <a:t>37</a:t>
            </a:fld>
            <a:endParaRPr lang="fr-CA" altLang="fr-FR" sz="1400">
              <a:solidFill>
                <a:srgbClr val="000000"/>
              </a:solidFill>
              <a:latin typeface="Times New Roman" pitchFamily="18" charset="0"/>
            </a:endParaRPr>
          </a:p>
        </p:txBody>
      </p:sp>
      <p:sp>
        <p:nvSpPr>
          <p:cNvPr id="92164" name="Text Box 2"/>
          <p:cNvSpPr txBox="1">
            <a:spLocks noChangeArrowheads="1"/>
          </p:cNvSpPr>
          <p:nvPr/>
        </p:nvSpPr>
        <p:spPr bwMode="auto">
          <a:xfrm>
            <a:off x="481427" y="688611"/>
            <a:ext cx="5921548" cy="3433684"/>
          </a:xfrm>
          <a:prstGeom prst="rect">
            <a:avLst/>
          </a:prstGeom>
          <a:solidFill>
            <a:srgbClr val="FFFFFF"/>
          </a:solidFill>
          <a:ln w="9525">
            <a:solidFill>
              <a:srgbClr val="000000"/>
            </a:solidFill>
            <a:miter lim="800000"/>
            <a:headEnd/>
            <a:tailEnd/>
          </a:ln>
        </p:spPr>
        <p:txBody>
          <a:bodyPr wrap="none" lIns="89926" tIns="44963" rIns="89926" bIns="44963" anchor="ct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endParaRPr lang="fr-CA" altLang="fr-FR"/>
          </a:p>
        </p:txBody>
      </p:sp>
      <p:sp>
        <p:nvSpPr>
          <p:cNvPr id="92165" name="Rectangle 3"/>
          <p:cNvSpPr>
            <a:spLocks noGrp="1" noChangeArrowheads="1"/>
          </p:cNvSpPr>
          <p:nvPr>
            <p:ph type="body"/>
          </p:nvPr>
        </p:nvSpPr>
        <p:spPr>
          <a:xfrm>
            <a:off x="689527" y="4350270"/>
            <a:ext cx="5505347" cy="42034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CA" altLang="fr-FR" smtClean="0">
              <a:latin typeface="Times" pitchFamily="99" charset="0"/>
            </a:endParaRPr>
          </a:p>
        </p:txBody>
      </p:sp>
      <p:sp>
        <p:nvSpPr>
          <p:cNvPr id="92166"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fld id="{FB6A8AC0-B4FC-4CF8-992E-685D35CBC957}" type="slidenum">
              <a:rPr lang="fr-CA" altLang="fr-FR" sz="1400">
                <a:latin typeface="Times" pitchFamily="99" charset="0"/>
              </a:rPr>
              <a:pPr/>
              <a:t>38</a:t>
            </a:fld>
            <a:endParaRPr lang="fr-CA" altLang="fr-FR" sz="1400">
              <a:latin typeface="Times" pitchFamily="99" charset="0"/>
            </a:endParaRPr>
          </a:p>
        </p:txBody>
      </p:sp>
      <p:sp>
        <p:nvSpPr>
          <p:cNvPr id="93187" name="Text Box 1"/>
          <p:cNvSpPr txBox="1">
            <a:spLocks noChangeArrowheads="1"/>
          </p:cNvSpPr>
          <p:nvPr/>
        </p:nvSpPr>
        <p:spPr bwMode="auto">
          <a:xfrm>
            <a:off x="3899557" y="8698980"/>
            <a:ext cx="2983292"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6920" tIns="53460" rIns="106920" bIns="5346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9pPr>
          </a:lstStyle>
          <a:p>
            <a:pPr algn="r"/>
            <a:fld id="{DE314263-ACA9-4148-86A0-C7F63A0E2695}" type="slidenum">
              <a:rPr lang="fr-CA" altLang="fr-FR" sz="1400">
                <a:solidFill>
                  <a:srgbClr val="000000"/>
                </a:solidFill>
                <a:latin typeface="Times New Roman" pitchFamily="18" charset="0"/>
              </a:rPr>
              <a:pPr algn="r"/>
              <a:t>38</a:t>
            </a:fld>
            <a:endParaRPr lang="fr-CA" altLang="fr-FR" sz="1400">
              <a:solidFill>
                <a:srgbClr val="000000"/>
              </a:solidFill>
              <a:latin typeface="Times New Roman" pitchFamily="18" charset="0"/>
            </a:endParaRPr>
          </a:p>
        </p:txBody>
      </p:sp>
      <p:sp>
        <p:nvSpPr>
          <p:cNvPr id="93188" name="Text Box 2"/>
          <p:cNvSpPr txBox="1">
            <a:spLocks noChangeArrowheads="1"/>
          </p:cNvSpPr>
          <p:nvPr/>
        </p:nvSpPr>
        <p:spPr bwMode="auto">
          <a:xfrm>
            <a:off x="481427" y="688611"/>
            <a:ext cx="5921548" cy="3433684"/>
          </a:xfrm>
          <a:prstGeom prst="rect">
            <a:avLst/>
          </a:prstGeom>
          <a:solidFill>
            <a:srgbClr val="FFFFFF"/>
          </a:solidFill>
          <a:ln w="9525">
            <a:solidFill>
              <a:srgbClr val="000000"/>
            </a:solidFill>
            <a:miter lim="800000"/>
            <a:headEnd/>
            <a:tailEnd/>
          </a:ln>
        </p:spPr>
        <p:txBody>
          <a:bodyPr wrap="none" lIns="89926" tIns="44963" rIns="89926" bIns="44963" anchor="ct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endParaRPr lang="fr-CA" altLang="fr-FR"/>
          </a:p>
        </p:txBody>
      </p:sp>
      <p:sp>
        <p:nvSpPr>
          <p:cNvPr id="93189" name="Rectangle 3"/>
          <p:cNvSpPr>
            <a:spLocks noGrp="1" noChangeArrowheads="1"/>
          </p:cNvSpPr>
          <p:nvPr>
            <p:ph type="body"/>
          </p:nvPr>
        </p:nvSpPr>
        <p:spPr>
          <a:xfrm>
            <a:off x="689527" y="4350270"/>
            <a:ext cx="5505347" cy="42034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fr-CA" altLang="fr-FR" smtClean="0">
                <a:latin typeface="Times" pitchFamily="99" charset="0"/>
              </a:rPr>
              <a:t>Le paragraphe  pour les périodes d’exclusions pour les enfants de moins de 7 ans dont le cotisant était admissible aux prestations familiales,  se situe sous la bande de la section 3.</a:t>
            </a:r>
          </a:p>
          <a:p>
            <a:endParaRPr lang="fr-CA" altLang="fr-FR" smtClean="0">
              <a:latin typeface="Times" pitchFamily="99" charset="0"/>
            </a:endParaRPr>
          </a:p>
          <a:p>
            <a:r>
              <a:rPr lang="fr-CA" altLang="fr-FR" smtClean="0">
                <a:latin typeface="Times" pitchFamily="99" charset="0"/>
              </a:rPr>
              <a:t>Voici ce qui est écrit lorsque les périodes  d’allocation pour les enfants sont </a:t>
            </a:r>
            <a:r>
              <a:rPr lang="fr-CA" altLang="fr-FR" b="1" u="sng" smtClean="0">
                <a:latin typeface="Times" pitchFamily="99" charset="0"/>
              </a:rPr>
              <a:t>certifiées :</a:t>
            </a:r>
          </a:p>
          <a:p>
            <a:endParaRPr lang="fr-CA" altLang="fr-FR" b="1" u="sng" smtClean="0">
              <a:latin typeface="Times" pitchFamily="99" charset="0"/>
            </a:endParaRPr>
          </a:p>
          <a:p>
            <a:r>
              <a:rPr lang="fr-CA" altLang="fr-FR" smtClean="0">
                <a:latin typeface="Times" pitchFamily="99" charset="0"/>
              </a:rPr>
              <a:t>« L’estimation des prestations tient compte de la période durant laquelle vous étiez admissible à des prestations familiales pour un ou des enfants de moins de sept ans. »</a:t>
            </a:r>
          </a:p>
          <a:p>
            <a:endParaRPr lang="fr-CA" altLang="fr-FR" smtClean="0">
              <a:latin typeface="Times" pitchFamily="99" charset="0"/>
            </a:endParaRPr>
          </a:p>
          <a:p>
            <a:r>
              <a:rPr lang="fr-CA" altLang="fr-FR" smtClean="0">
                <a:latin typeface="Times" pitchFamily="99" charset="0"/>
              </a:rPr>
              <a:t>Il n’y a plus de relevé de participation émis avec le paragraphe lorsque  les périodes sont non certifiées, les prestations sont calculés sans tenir compte des périodes AF. </a:t>
            </a:r>
          </a:p>
          <a:p>
            <a:r>
              <a:rPr lang="fr-CA" altLang="fr-FR" smtClean="0">
                <a:latin typeface="Times" pitchFamily="99" charset="0"/>
              </a:rPr>
              <a:t> </a:t>
            </a:r>
          </a:p>
          <a:p>
            <a:r>
              <a:rPr lang="fr-CA" altLang="fr-FR" b="1" smtClean="0">
                <a:latin typeface="Times" pitchFamily="99" charset="0"/>
              </a:rPr>
              <a:t>À noter</a:t>
            </a:r>
            <a:r>
              <a:rPr lang="fr-CA" altLang="fr-FR" smtClean="0">
                <a:latin typeface="Times" pitchFamily="99" charset="0"/>
              </a:rPr>
              <a:t>: Pour les périodes de prestations pour les enfants qui </a:t>
            </a:r>
            <a:r>
              <a:rPr lang="fr-CA" altLang="fr-FR" b="1" smtClean="0">
                <a:latin typeface="Times" pitchFamily="99" charset="0"/>
              </a:rPr>
              <a:t>ne sont pas certifiées </a:t>
            </a:r>
            <a:r>
              <a:rPr lang="fr-CA" altLang="fr-FR" smtClean="0">
                <a:latin typeface="Times" pitchFamily="99" charset="0"/>
              </a:rPr>
              <a:t>au dossier, l’exclusion sera pris en considération dans le calcul seulement lorsque la rente sera en paiement.  Les personnes concernées peuvent téléphoner au Centre d’appels de Retraite Québec et leurs montants de prestations seront simulés avec en tenant compte des exclusions.</a:t>
            </a:r>
          </a:p>
          <a:p>
            <a:endParaRPr lang="fr-CA" altLang="fr-FR" smtClean="0">
              <a:latin typeface="Times" pitchFamily="99" charset="0"/>
            </a:endParaRPr>
          </a:p>
          <a:p>
            <a:r>
              <a:rPr lang="fr-CA" altLang="fr-FR" smtClean="0">
                <a:latin typeface="Times" pitchFamily="99" charset="0"/>
              </a:rPr>
              <a:t>Notez qu’au moment de la demande de l’une des prestations du Régime, les renseignements</a:t>
            </a:r>
          </a:p>
          <a:p>
            <a:r>
              <a:rPr lang="fr-CA" altLang="fr-FR" smtClean="0">
                <a:latin typeface="Times" pitchFamily="99" charset="0"/>
              </a:rPr>
              <a:t>fournis seront vérifiés.</a:t>
            </a:r>
          </a:p>
          <a:p>
            <a:r>
              <a:rPr lang="fr-CA" altLang="fr-FR" smtClean="0">
                <a:latin typeface="Times" pitchFamily="99" charset="0"/>
              </a:rPr>
              <a:t> Le montant de votre prestation pourrait alors être modifié;</a:t>
            </a:r>
          </a:p>
          <a:p>
            <a:r>
              <a:rPr lang="fr-CA" altLang="fr-FR" smtClean="0">
                <a:latin typeface="Times" pitchFamily="99" charset="0"/>
              </a:rPr>
              <a:t>Suite à un  partage des revenus de travail effectué entre vous et votre ex−conjoint;</a:t>
            </a:r>
          </a:p>
          <a:p>
            <a:r>
              <a:rPr lang="fr-CA" altLang="fr-FR" smtClean="0">
                <a:latin typeface="Times" pitchFamily="99" charset="0"/>
              </a:rPr>
              <a:t>Si vous avez eu droit à une  période durant laquelle vous aviez droit à une pleine indemnité de la Commission des normes, de l’équité, de la santé et de la sécurité du travail (CNESST).</a:t>
            </a:r>
          </a:p>
          <a:p>
            <a:r>
              <a:rPr lang="fr-CA" altLang="fr-FR" smtClean="0">
                <a:latin typeface="Times" pitchFamily="99" charset="0"/>
              </a:rPr>
              <a:t>L’exclusion pour les enfants sera pris en considération</a:t>
            </a:r>
          </a:p>
        </p:txBody>
      </p:sp>
      <p:sp>
        <p:nvSpPr>
          <p:cNvPr id="93190"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fld id="{937D9C56-C08B-4E43-B2B4-5CD90354B2BD}" type="slidenum">
              <a:rPr lang="fr-CA" altLang="fr-FR" sz="1400">
                <a:latin typeface="Times" pitchFamily="99" charset="0"/>
              </a:rPr>
              <a:pPr/>
              <a:t>39</a:t>
            </a:fld>
            <a:endParaRPr lang="fr-CA" altLang="fr-FR" sz="1400">
              <a:latin typeface="Times" pitchFamily="99" charset="0"/>
            </a:endParaRPr>
          </a:p>
        </p:txBody>
      </p:sp>
      <p:sp>
        <p:nvSpPr>
          <p:cNvPr id="94211" name="Text Box 1"/>
          <p:cNvSpPr txBox="1">
            <a:spLocks noChangeArrowheads="1"/>
          </p:cNvSpPr>
          <p:nvPr/>
        </p:nvSpPr>
        <p:spPr bwMode="auto">
          <a:xfrm>
            <a:off x="3899557" y="8698980"/>
            <a:ext cx="2983292" cy="4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06920" tIns="53460" rIns="106920" bIns="5346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1pPr>
            <a:lvl2pPr marL="742950" indent="-28575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2pPr>
            <a:lvl3pPr marL="11430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3pPr>
            <a:lvl4pPr marL="16002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4pPr>
            <a:lvl5pPr marL="2057400" indent="-2286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5pPr>
            <a:lvl6pPr marL="25146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6pPr>
            <a:lvl7pPr marL="29718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7pPr>
            <a:lvl8pPr marL="34290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8pPr>
            <a:lvl9pPr marL="3886200" indent="-2286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rebuchet MS" pitchFamily="34" charset="0"/>
              </a:defRPr>
            </a:lvl9pPr>
          </a:lstStyle>
          <a:p>
            <a:pPr algn="r"/>
            <a:fld id="{8C370282-0C5D-48F8-BA08-565692DEE275}" type="slidenum">
              <a:rPr lang="fr-CA" altLang="fr-FR" sz="1400">
                <a:solidFill>
                  <a:srgbClr val="000000"/>
                </a:solidFill>
                <a:latin typeface="Times New Roman" pitchFamily="18" charset="0"/>
              </a:rPr>
              <a:pPr algn="r"/>
              <a:t>39</a:t>
            </a:fld>
            <a:endParaRPr lang="fr-CA" altLang="fr-FR" sz="1400">
              <a:solidFill>
                <a:srgbClr val="000000"/>
              </a:solidFill>
              <a:latin typeface="Times New Roman" pitchFamily="18" charset="0"/>
            </a:endParaRPr>
          </a:p>
        </p:txBody>
      </p:sp>
      <p:sp>
        <p:nvSpPr>
          <p:cNvPr id="94212" name="Text Box 2"/>
          <p:cNvSpPr txBox="1">
            <a:spLocks noChangeArrowheads="1"/>
          </p:cNvSpPr>
          <p:nvPr/>
        </p:nvSpPr>
        <p:spPr bwMode="auto">
          <a:xfrm>
            <a:off x="481427" y="688611"/>
            <a:ext cx="5921548" cy="3433684"/>
          </a:xfrm>
          <a:prstGeom prst="rect">
            <a:avLst/>
          </a:prstGeom>
          <a:solidFill>
            <a:srgbClr val="FFFFFF"/>
          </a:solidFill>
          <a:ln w="9525">
            <a:solidFill>
              <a:srgbClr val="000000"/>
            </a:solidFill>
            <a:miter lim="800000"/>
            <a:headEnd/>
            <a:tailEnd/>
          </a:ln>
        </p:spPr>
        <p:txBody>
          <a:bodyPr wrap="none" lIns="89926" tIns="44963" rIns="89926" bIns="44963" anchor="ct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endParaRPr lang="fr-CA" altLang="fr-FR"/>
          </a:p>
        </p:txBody>
      </p:sp>
      <p:sp>
        <p:nvSpPr>
          <p:cNvPr id="94213" name="Rectangle 3"/>
          <p:cNvSpPr>
            <a:spLocks noGrp="1" noChangeArrowheads="1"/>
          </p:cNvSpPr>
          <p:nvPr>
            <p:ph type="body"/>
          </p:nvPr>
        </p:nvSpPr>
        <p:spPr>
          <a:xfrm>
            <a:off x="689527" y="4350270"/>
            <a:ext cx="5505347" cy="42034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fr-CA" altLang="fr-FR" smtClean="0">
              <a:latin typeface="Times" pitchFamily="99" charset="0"/>
            </a:endParaRPr>
          </a:p>
        </p:txBody>
      </p:sp>
      <p:sp>
        <p:nvSpPr>
          <p:cNvPr id="94214" name="Espace réservé de l'en-tête 1"/>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5545">
              <a:defRPr sz="2400">
                <a:solidFill>
                  <a:schemeClr val="tx1"/>
                </a:solidFill>
                <a:latin typeface="Trebuchet MS" pitchFamily="34" charset="0"/>
              </a:defRPr>
            </a:lvl1pPr>
            <a:lvl2pPr marL="729057" indent="-280406" defTabSz="1065545">
              <a:defRPr sz="2400">
                <a:solidFill>
                  <a:schemeClr val="tx1"/>
                </a:solidFill>
                <a:latin typeface="Trebuchet MS" pitchFamily="34" charset="0"/>
              </a:defRPr>
            </a:lvl2pPr>
            <a:lvl3pPr marL="1121626" indent="-224325" defTabSz="1065545">
              <a:defRPr sz="2400">
                <a:solidFill>
                  <a:schemeClr val="tx1"/>
                </a:solidFill>
                <a:latin typeface="Trebuchet MS" pitchFamily="34" charset="0"/>
              </a:defRPr>
            </a:lvl3pPr>
            <a:lvl4pPr marL="1570276" indent="-224325" defTabSz="1065545">
              <a:defRPr sz="2400">
                <a:solidFill>
                  <a:schemeClr val="tx1"/>
                </a:solidFill>
                <a:latin typeface="Trebuchet MS" pitchFamily="34" charset="0"/>
              </a:defRPr>
            </a:lvl4pPr>
            <a:lvl5pPr marL="2018927" indent="-224325" defTabSz="1065545">
              <a:defRPr sz="2400">
                <a:solidFill>
                  <a:schemeClr val="tx1"/>
                </a:solidFill>
                <a:latin typeface="Trebuchet MS" pitchFamily="34" charset="0"/>
              </a:defRPr>
            </a:lvl5pPr>
            <a:lvl6pPr marL="2467577" indent="-224325" defTabSz="1065545" eaLnBrk="0" fontAlgn="base" hangingPunct="0">
              <a:spcBef>
                <a:spcPct val="0"/>
              </a:spcBef>
              <a:spcAft>
                <a:spcPct val="0"/>
              </a:spcAft>
              <a:defRPr sz="2400">
                <a:solidFill>
                  <a:schemeClr val="tx1"/>
                </a:solidFill>
                <a:latin typeface="Trebuchet MS" pitchFamily="34" charset="0"/>
              </a:defRPr>
            </a:lvl6pPr>
            <a:lvl7pPr marL="2916227" indent="-224325" defTabSz="1065545" eaLnBrk="0" fontAlgn="base" hangingPunct="0">
              <a:spcBef>
                <a:spcPct val="0"/>
              </a:spcBef>
              <a:spcAft>
                <a:spcPct val="0"/>
              </a:spcAft>
              <a:defRPr sz="2400">
                <a:solidFill>
                  <a:schemeClr val="tx1"/>
                </a:solidFill>
                <a:latin typeface="Trebuchet MS" pitchFamily="34" charset="0"/>
              </a:defRPr>
            </a:lvl7pPr>
            <a:lvl8pPr marL="3364878" indent="-224325" defTabSz="1065545" eaLnBrk="0" fontAlgn="base" hangingPunct="0">
              <a:spcBef>
                <a:spcPct val="0"/>
              </a:spcBef>
              <a:spcAft>
                <a:spcPct val="0"/>
              </a:spcAft>
              <a:defRPr sz="2400">
                <a:solidFill>
                  <a:schemeClr val="tx1"/>
                </a:solidFill>
                <a:latin typeface="Trebuchet MS" pitchFamily="34" charset="0"/>
              </a:defRPr>
            </a:lvl8pPr>
            <a:lvl9pPr marL="3813528" indent="-224325" defTabSz="1065545"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ce réservé de l'image des diapositives 1"/>
          <p:cNvSpPr>
            <a:spLocks noGrp="1" noRot="1" noChangeAspect="1" noTextEdit="1"/>
          </p:cNvSpPr>
          <p:nvPr>
            <p:ph type="sldImg"/>
          </p:nvPr>
        </p:nvSpPr>
        <p:spPr>
          <a:ln/>
        </p:spPr>
      </p:sp>
      <p:sp>
        <p:nvSpPr>
          <p:cNvPr id="9523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fr-FR" smtClean="0">
                <a:latin typeface="Times" pitchFamily="99" charset="0"/>
              </a:rPr>
              <a:t>Les années partagées sont de 2000 à 2003 </a:t>
            </a:r>
          </a:p>
        </p:txBody>
      </p:sp>
      <p:sp>
        <p:nvSpPr>
          <p:cNvPr id="95236" name="Espace réservé de l'en-tête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r>
              <a:rPr lang="fr-CA" altLang="fr-FR" sz="1400">
                <a:latin typeface="Times" pitchFamily="99" charset="0"/>
              </a:rPr>
              <a:t>Présentation RRQ # 6</a:t>
            </a:r>
          </a:p>
        </p:txBody>
      </p:sp>
      <p:sp>
        <p:nvSpPr>
          <p:cNvPr id="95237" name="Espace réservé du pied de page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endParaRPr lang="fr-CA" altLang="fr-FR" sz="1400">
              <a:latin typeface="Times" pitchFamily="99" charset="0"/>
            </a:endParaRPr>
          </a:p>
        </p:txBody>
      </p:sp>
      <p:sp>
        <p:nvSpPr>
          <p:cNvPr id="95238" name="Espace réservé du numéro de diapositive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63987">
              <a:defRPr sz="2400">
                <a:solidFill>
                  <a:schemeClr val="tx1"/>
                </a:solidFill>
                <a:latin typeface="Trebuchet MS" pitchFamily="34" charset="0"/>
              </a:defRPr>
            </a:lvl1pPr>
            <a:lvl2pPr marL="729057" indent="-280406" defTabSz="1063987">
              <a:defRPr sz="2400">
                <a:solidFill>
                  <a:schemeClr val="tx1"/>
                </a:solidFill>
                <a:latin typeface="Trebuchet MS" pitchFamily="34" charset="0"/>
              </a:defRPr>
            </a:lvl2pPr>
            <a:lvl3pPr marL="1121626" indent="-224325" defTabSz="1063987">
              <a:defRPr sz="2400">
                <a:solidFill>
                  <a:schemeClr val="tx1"/>
                </a:solidFill>
                <a:latin typeface="Trebuchet MS" pitchFamily="34" charset="0"/>
              </a:defRPr>
            </a:lvl3pPr>
            <a:lvl4pPr marL="1570276" indent="-224325" defTabSz="1063987">
              <a:defRPr sz="2400">
                <a:solidFill>
                  <a:schemeClr val="tx1"/>
                </a:solidFill>
                <a:latin typeface="Trebuchet MS" pitchFamily="34" charset="0"/>
              </a:defRPr>
            </a:lvl4pPr>
            <a:lvl5pPr marL="2018927" indent="-224325" defTabSz="1063987">
              <a:defRPr sz="2400">
                <a:solidFill>
                  <a:schemeClr val="tx1"/>
                </a:solidFill>
                <a:latin typeface="Trebuchet MS" pitchFamily="34" charset="0"/>
              </a:defRPr>
            </a:lvl5pPr>
            <a:lvl6pPr marL="2467577" indent="-224325" defTabSz="1063987" eaLnBrk="0" fontAlgn="base" hangingPunct="0">
              <a:spcBef>
                <a:spcPct val="0"/>
              </a:spcBef>
              <a:spcAft>
                <a:spcPct val="0"/>
              </a:spcAft>
              <a:defRPr sz="2400">
                <a:solidFill>
                  <a:schemeClr val="tx1"/>
                </a:solidFill>
                <a:latin typeface="Trebuchet MS" pitchFamily="34" charset="0"/>
              </a:defRPr>
            </a:lvl6pPr>
            <a:lvl7pPr marL="2916227" indent="-224325" defTabSz="1063987" eaLnBrk="0" fontAlgn="base" hangingPunct="0">
              <a:spcBef>
                <a:spcPct val="0"/>
              </a:spcBef>
              <a:spcAft>
                <a:spcPct val="0"/>
              </a:spcAft>
              <a:defRPr sz="2400">
                <a:solidFill>
                  <a:schemeClr val="tx1"/>
                </a:solidFill>
                <a:latin typeface="Trebuchet MS" pitchFamily="34" charset="0"/>
              </a:defRPr>
            </a:lvl7pPr>
            <a:lvl8pPr marL="3364878" indent="-224325" defTabSz="1063987" eaLnBrk="0" fontAlgn="base" hangingPunct="0">
              <a:spcBef>
                <a:spcPct val="0"/>
              </a:spcBef>
              <a:spcAft>
                <a:spcPct val="0"/>
              </a:spcAft>
              <a:defRPr sz="2400">
                <a:solidFill>
                  <a:schemeClr val="tx1"/>
                </a:solidFill>
                <a:latin typeface="Trebuchet MS" pitchFamily="34" charset="0"/>
              </a:defRPr>
            </a:lvl8pPr>
            <a:lvl9pPr marL="3813528" indent="-224325" defTabSz="1063987" eaLnBrk="0" fontAlgn="base" hangingPunct="0">
              <a:spcBef>
                <a:spcPct val="0"/>
              </a:spcBef>
              <a:spcAft>
                <a:spcPct val="0"/>
              </a:spcAft>
              <a:defRPr sz="2400">
                <a:solidFill>
                  <a:schemeClr val="tx1"/>
                </a:solidFill>
                <a:latin typeface="Trebuchet MS" pitchFamily="34" charset="0"/>
              </a:defRPr>
            </a:lvl9pPr>
          </a:lstStyle>
          <a:p>
            <a:fld id="{2FF190E2-599B-46A5-91A4-8F68FF284AB6}" type="slidenum">
              <a:rPr lang="fr-CA" altLang="fr-FR" sz="1400">
                <a:latin typeface="Times" pitchFamily="99" charset="0"/>
              </a:rPr>
              <a:pPr/>
              <a:t>41</a:t>
            </a:fld>
            <a:endParaRPr lang="fr-CA" altLang="fr-FR" sz="1400">
              <a:latin typeface="Times" pitchFamily="99"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10" name="Titre 1"/>
          <p:cNvSpPr>
            <a:spLocks noGrp="1"/>
          </p:cNvSpPr>
          <p:nvPr>
            <p:ph type="ctrTitle"/>
          </p:nvPr>
        </p:nvSpPr>
        <p:spPr>
          <a:xfrm>
            <a:off x="990600" y="609600"/>
            <a:ext cx="7772400" cy="1470025"/>
          </a:xfrm>
        </p:spPr>
        <p:txBody>
          <a:bodyPr/>
          <a:lstStyle>
            <a:lvl1pPr algn="r">
              <a:defRPr/>
            </a:lvl1pPr>
          </a:lstStyle>
          <a:p>
            <a:r>
              <a:rPr lang="fr-FR" smtClean="0"/>
              <a:t>Modifiez le style du titre</a:t>
            </a:r>
            <a:endParaRPr lang="fr-CA" dirty="0"/>
          </a:p>
        </p:txBody>
      </p:sp>
      <p:sp>
        <p:nvSpPr>
          <p:cNvPr id="11" name="Sous-titre 2"/>
          <p:cNvSpPr>
            <a:spLocks noGrp="1"/>
          </p:cNvSpPr>
          <p:nvPr>
            <p:ph type="subTitle" idx="1"/>
          </p:nvPr>
        </p:nvSpPr>
        <p:spPr>
          <a:xfrm>
            <a:off x="2362200" y="2209800"/>
            <a:ext cx="6400800" cy="1752600"/>
          </a:xfrm>
        </p:spPr>
        <p:txBody>
          <a:bodyPr/>
          <a:lstStyle>
            <a:lvl1pPr marL="0" indent="0" algn="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dirty="0"/>
          </a:p>
        </p:txBody>
      </p:sp>
      <p:pic>
        <p:nvPicPr>
          <p:cNvPr id="2" name="Imag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4360" y="1371600"/>
            <a:ext cx="5462110" cy="5509537"/>
          </a:xfrm>
          <a:prstGeom prst="rect">
            <a:avLst/>
          </a:prstGeom>
        </p:spPr>
      </p:pic>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324121660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Tree>
    <p:extLst>
      <p:ext uri="{BB962C8B-B14F-4D97-AF65-F5344CB8AC3E}">
        <p14:creationId xmlns:p14="http://schemas.microsoft.com/office/powerpoint/2010/main" val="2914109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dirty="0"/>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8" name="Imag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0710798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dirty="0"/>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10" name="Image 9"/>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35512749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971800" y="762000"/>
            <a:ext cx="5257800" cy="1676400"/>
          </a:xfrm>
        </p:spPr>
        <p:txBody>
          <a:bodyPr/>
          <a:lstStyle>
            <a:lvl1pPr algn="l">
              <a:defRPr/>
            </a:lvl1pPr>
          </a:lstStyle>
          <a:p>
            <a:r>
              <a:rPr lang="fr-FR" smtClean="0"/>
              <a:t>Modifiez le style du titre</a:t>
            </a:r>
            <a:endParaRPr lang="fr-CA" dirty="0"/>
          </a:p>
        </p:txBody>
      </p:sp>
      <p:sp>
        <p:nvSpPr>
          <p:cNvPr id="3" name="Sous-titre 2"/>
          <p:cNvSpPr>
            <a:spLocks noGrp="1"/>
          </p:cNvSpPr>
          <p:nvPr>
            <p:ph type="subTitle" idx="1"/>
          </p:nvPr>
        </p:nvSpPr>
        <p:spPr>
          <a:xfrm>
            <a:off x="2259419" y="3199882"/>
            <a:ext cx="6400800" cy="12192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dirty="0"/>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795129" cy="2819400"/>
          </a:xfrm>
          <a:prstGeom prst="rect">
            <a:avLst/>
          </a:prstGeom>
        </p:spPr>
      </p:pic>
    </p:spTree>
    <p:extLst>
      <p:ext uri="{BB962C8B-B14F-4D97-AF65-F5344CB8AC3E}">
        <p14:creationId xmlns:p14="http://schemas.microsoft.com/office/powerpoint/2010/main" val="196939498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971800" y="762000"/>
            <a:ext cx="5257800" cy="1676400"/>
          </a:xfrm>
        </p:spPr>
        <p:txBody>
          <a:bodyPr/>
          <a:lstStyle>
            <a:lvl1pPr algn="l">
              <a:defRPr/>
            </a:lvl1pPr>
          </a:lstStyle>
          <a:p>
            <a:r>
              <a:rPr lang="fr-FR" smtClean="0"/>
              <a:t>Modifiez le style du titre</a:t>
            </a:r>
            <a:endParaRPr lang="fr-CA" dirty="0"/>
          </a:p>
        </p:txBody>
      </p:sp>
      <p:sp>
        <p:nvSpPr>
          <p:cNvPr id="3" name="Sous-titre 2"/>
          <p:cNvSpPr>
            <a:spLocks noGrp="1"/>
          </p:cNvSpPr>
          <p:nvPr>
            <p:ph type="subTitle" idx="1"/>
          </p:nvPr>
        </p:nvSpPr>
        <p:spPr>
          <a:xfrm>
            <a:off x="2259419" y="3199882"/>
            <a:ext cx="6400800" cy="12192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dirty="0"/>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2795129" cy="2819400"/>
          </a:xfrm>
          <a:prstGeom prst="rect">
            <a:avLst/>
          </a:prstGeom>
        </p:spPr>
      </p:pic>
    </p:spTree>
    <p:extLst>
      <p:ext uri="{BB962C8B-B14F-4D97-AF65-F5344CB8AC3E}">
        <p14:creationId xmlns:p14="http://schemas.microsoft.com/office/powerpoint/2010/main" val="325702854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286000"/>
            <a:ext cx="5257800" cy="1676400"/>
          </a:xfrm>
        </p:spPr>
        <p:txBody>
          <a:bodyPr/>
          <a:lstStyle>
            <a:lvl1pPr algn="l">
              <a:defRPr/>
            </a:lvl1pPr>
          </a:lstStyle>
          <a:p>
            <a:r>
              <a:rPr lang="fr-FR" smtClean="0"/>
              <a:t>Modifiez le style du titre</a:t>
            </a:r>
            <a:endParaRPr lang="fr-CA" dirty="0"/>
          </a:p>
        </p:txBody>
      </p:sp>
      <p:sp>
        <p:nvSpPr>
          <p:cNvPr id="3" name="Sous-titre 2"/>
          <p:cNvSpPr>
            <a:spLocks noGrp="1"/>
          </p:cNvSpPr>
          <p:nvPr>
            <p:ph type="subTitle" idx="1"/>
          </p:nvPr>
        </p:nvSpPr>
        <p:spPr>
          <a:xfrm>
            <a:off x="685800" y="4114800"/>
            <a:ext cx="6400800" cy="12192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dirty="0"/>
          </a:p>
        </p:txBody>
      </p:sp>
      <p:sp>
        <p:nvSpPr>
          <p:cNvPr id="4" name="Espace réservé de la date 3"/>
          <p:cNvSpPr>
            <a:spLocks noGrp="1"/>
          </p:cNvSpPr>
          <p:nvPr>
            <p:ph type="dt" sz="half" idx="10"/>
          </p:nvPr>
        </p:nvSpPr>
        <p:spPr>
          <a:xfrm>
            <a:off x="457200" y="6570424"/>
            <a:ext cx="990600" cy="211376"/>
          </a:xfrm>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a:xfrm>
            <a:off x="990600" y="6111875"/>
            <a:ext cx="2286000" cy="365125"/>
          </a:xfrm>
        </p:spPr>
        <p:txBody>
          <a:bodyPr/>
          <a:lstStyle/>
          <a:p>
            <a:endParaRPr lang="fr-CA"/>
          </a:p>
        </p:txBody>
      </p:sp>
      <p:sp>
        <p:nvSpPr>
          <p:cNvPr id="6" name="Espace réservé du numéro de diapositive 5"/>
          <p:cNvSpPr>
            <a:spLocks noGrp="1"/>
          </p:cNvSpPr>
          <p:nvPr>
            <p:ph type="sldNum" sz="quarter" idx="12"/>
          </p:nvPr>
        </p:nvSpPr>
        <p:spPr>
          <a:xfrm>
            <a:off x="457200" y="6111875"/>
            <a:ext cx="457200" cy="365125"/>
          </a:xfrm>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600200" cy="1614095"/>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83593421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4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286000"/>
            <a:ext cx="5257800" cy="1676400"/>
          </a:xfrm>
        </p:spPr>
        <p:txBody>
          <a:bodyPr/>
          <a:lstStyle>
            <a:lvl1pPr algn="l">
              <a:defRPr/>
            </a:lvl1pPr>
          </a:lstStyle>
          <a:p>
            <a:r>
              <a:rPr lang="fr-FR" smtClean="0"/>
              <a:t>Modifiez le style du titre</a:t>
            </a:r>
            <a:endParaRPr lang="fr-CA" dirty="0"/>
          </a:p>
        </p:txBody>
      </p:sp>
      <p:sp>
        <p:nvSpPr>
          <p:cNvPr id="3" name="Sous-titre 2"/>
          <p:cNvSpPr>
            <a:spLocks noGrp="1"/>
          </p:cNvSpPr>
          <p:nvPr>
            <p:ph type="subTitle" idx="1"/>
          </p:nvPr>
        </p:nvSpPr>
        <p:spPr>
          <a:xfrm>
            <a:off x="685800" y="4114800"/>
            <a:ext cx="6400800" cy="1219200"/>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dirty="0"/>
          </a:p>
        </p:txBody>
      </p:sp>
      <p:sp>
        <p:nvSpPr>
          <p:cNvPr id="4" name="Espace réservé de la date 3"/>
          <p:cNvSpPr>
            <a:spLocks noGrp="1"/>
          </p:cNvSpPr>
          <p:nvPr>
            <p:ph type="dt" sz="half" idx="10"/>
          </p:nvPr>
        </p:nvSpPr>
        <p:spPr>
          <a:xfrm>
            <a:off x="457200" y="6570424"/>
            <a:ext cx="990600" cy="211376"/>
          </a:xfrm>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a:xfrm>
            <a:off x="990600" y="6111875"/>
            <a:ext cx="2286000" cy="365125"/>
          </a:xfrm>
        </p:spPr>
        <p:txBody>
          <a:bodyPr/>
          <a:lstStyle/>
          <a:p>
            <a:endParaRPr lang="fr-CA"/>
          </a:p>
        </p:txBody>
      </p:sp>
      <p:sp>
        <p:nvSpPr>
          <p:cNvPr id="6" name="Espace réservé du numéro de diapositive 5"/>
          <p:cNvSpPr>
            <a:spLocks noGrp="1"/>
          </p:cNvSpPr>
          <p:nvPr>
            <p:ph type="sldNum" sz="quarter" idx="12"/>
          </p:nvPr>
        </p:nvSpPr>
        <p:spPr>
          <a:xfrm>
            <a:off x="457200" y="6111875"/>
            <a:ext cx="457200" cy="365125"/>
          </a:xfrm>
        </p:spPr>
        <p:txBody>
          <a:bodyPr/>
          <a:lstStyle/>
          <a:p>
            <a:fld id="{1B8886B4-3645-4D93-AAA0-3EA27A1767EA}" type="slidenum">
              <a:rPr lang="fr-CA" smtClean="0"/>
              <a:t>‹N°›</a:t>
            </a:fld>
            <a:endParaRPr lang="fr-CA"/>
          </a:p>
        </p:txBody>
      </p:sp>
      <p:pic>
        <p:nvPicPr>
          <p:cNvPr id="13" name="Imag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600200" cy="1614095"/>
          </a:xfrm>
          <a:prstGeom prst="rect">
            <a:avLst/>
          </a:prstGeom>
        </p:spPr>
      </p:pic>
    </p:spTree>
    <p:extLst>
      <p:ext uri="{BB962C8B-B14F-4D97-AF65-F5344CB8AC3E}">
        <p14:creationId xmlns:p14="http://schemas.microsoft.com/office/powerpoint/2010/main" val="191159911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dirty="0"/>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6F0CB120-031E-4571-B046-7AF103617855}" type="datetimeFigureOut">
              <a:rPr lang="fr-CA" smtClean="0"/>
              <a:t>2019-01-08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B8886B4-3645-4D93-AAA0-3EA27A1767EA}" type="slidenum">
              <a:rPr lang="fr-CA" smtClean="0"/>
              <a:t>‹N°›</a:t>
            </a:fld>
            <a:endParaRPr lang="fr-CA"/>
          </a:p>
        </p:txBody>
      </p:sp>
      <p:pic>
        <p:nvPicPr>
          <p:cNvPr id="13" name="Imag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600200" cy="1614095"/>
          </a:xfrm>
          <a:prstGeom prst="rect">
            <a:avLst/>
          </a:prstGeom>
        </p:spPr>
      </p:pic>
    </p:spTree>
    <p:extLst>
      <p:ext uri="{BB962C8B-B14F-4D97-AF65-F5344CB8AC3E}">
        <p14:creationId xmlns:p14="http://schemas.microsoft.com/office/powerpoint/2010/main" val="159681410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_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533400" y="274638"/>
            <a:ext cx="8229600" cy="1143000"/>
          </a:xfrm>
        </p:spPr>
        <p:txBody>
          <a:bodyPr/>
          <a:lstStyle/>
          <a:p>
            <a:r>
              <a:rPr lang="fr-FR" smtClean="0"/>
              <a:t>Modifiez le style du titre</a:t>
            </a:r>
            <a:endParaRPr lang="fr-CA" dirty="0"/>
          </a:p>
        </p:txBody>
      </p:sp>
      <p:sp>
        <p:nvSpPr>
          <p:cNvPr id="3" name="Espace réservé du contenu 2"/>
          <p:cNvSpPr>
            <a:spLocks noGrp="1"/>
          </p:cNvSpPr>
          <p:nvPr>
            <p:ph sz="half" idx="1"/>
          </p:nvPr>
        </p:nvSpPr>
        <p:spPr>
          <a:xfrm>
            <a:off x="5334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7244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6F0CB120-031E-4571-B046-7AF103617855}" type="datetimeFigureOut">
              <a:rPr lang="fr-CA" smtClean="0"/>
              <a:t>2019-01-08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057617" cy="1066800"/>
          </a:xfrm>
          <a:prstGeom prst="rect">
            <a:avLst/>
          </a:prstGeom>
        </p:spPr>
      </p:pic>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29107532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8200" y="4406900"/>
            <a:ext cx="7772400" cy="1362075"/>
          </a:xfrm>
        </p:spPr>
        <p:txBody>
          <a:bodyPr anchor="t"/>
          <a:lstStyle>
            <a:lvl1pPr algn="l">
              <a:defRPr sz="4000" b="1" cap="none"/>
            </a:lvl1pPr>
          </a:lstStyle>
          <a:p>
            <a:r>
              <a:rPr lang="fr-FR" smtClean="0"/>
              <a:t>Modifiez le style du titre</a:t>
            </a:r>
            <a:endParaRPr lang="fr-CA" dirty="0"/>
          </a:p>
        </p:txBody>
      </p:sp>
      <p:sp>
        <p:nvSpPr>
          <p:cNvPr id="3" name="Espace réservé du texte 2"/>
          <p:cNvSpPr>
            <a:spLocks noGrp="1"/>
          </p:cNvSpPr>
          <p:nvPr>
            <p:ph type="body" idx="1"/>
          </p:nvPr>
        </p:nvSpPr>
        <p:spPr>
          <a:xfrm>
            <a:off x="838200"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324" y="0"/>
            <a:ext cx="3086924" cy="3113729"/>
          </a:xfrm>
          <a:prstGeom prst="rect">
            <a:avLst/>
          </a:prstGeom>
        </p:spPr>
      </p:pic>
      <p:pic>
        <p:nvPicPr>
          <p:cNvPr id="12" name="Imag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9525650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1_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none"/>
            </a:lvl1pPr>
          </a:lstStyle>
          <a:p>
            <a:r>
              <a:rPr lang="fr-FR" smtClean="0"/>
              <a:t>Modifiez le style du titre</a:t>
            </a:r>
            <a:endParaRPr lang="fr-CA" dirty="0"/>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6F0CB120-031E-4571-B046-7AF103617855}" type="datetimeFigureOut">
              <a:rPr lang="fr-CA" smtClean="0"/>
              <a:t>2019-01-08</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1B8886B4-3645-4D93-AAA0-3EA27A1767EA}" type="slidenum">
              <a:rPr lang="fr-CA" smtClean="0"/>
              <a:t>‹N°›</a:t>
            </a:fld>
            <a:endParaRPr lang="fr-CA"/>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4451979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6F0CB120-031E-4571-B046-7AF103617855}" type="datetimeFigureOut">
              <a:rPr lang="fr-CA" smtClean="0"/>
              <a:t>2019-01-08</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1B8886B4-3645-4D93-AAA0-3EA27A1767EA}" type="slidenum">
              <a:rPr lang="fr-CA" smtClean="0"/>
              <a:t>‹N°›</a:t>
            </a:fld>
            <a:endParaRPr lang="fr-CA"/>
          </a:p>
        </p:txBody>
      </p:sp>
      <p:pic>
        <p:nvPicPr>
          <p:cNvPr id="12" name="Imag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05600" y="5928214"/>
            <a:ext cx="2038350" cy="548786"/>
          </a:xfrm>
          <a:prstGeom prst="rect">
            <a:avLst/>
          </a:prstGeom>
        </p:spPr>
      </p:pic>
    </p:spTree>
    <p:extLst>
      <p:ext uri="{BB962C8B-B14F-4D97-AF65-F5344CB8AC3E}">
        <p14:creationId xmlns:p14="http://schemas.microsoft.com/office/powerpoint/2010/main" val="126820912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1_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6F0CB120-031E-4571-B046-7AF103617855}" type="datetimeFigureOut">
              <a:rPr lang="fr-CA" smtClean="0"/>
              <a:t>2019-01-08</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1B8886B4-3645-4D93-AAA0-3EA27A1767EA}" type="slidenum">
              <a:rPr lang="fr-CA" smtClean="0"/>
              <a:t>‹N°›</a:t>
            </a:fld>
            <a:endParaRPr lang="fr-CA"/>
          </a:p>
        </p:txBody>
      </p:sp>
      <p:pic>
        <p:nvPicPr>
          <p:cNvPr id="14" name="Image 13"/>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122878104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6F0CB120-031E-4571-B046-7AF103617855}" type="datetimeFigureOut">
              <a:rPr lang="fr-CA" smtClean="0"/>
              <a:t>2019-01-08</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1B8886B4-3645-4D93-AAA0-3EA27A1767EA}" type="slidenum">
              <a:rPr lang="fr-CA" smtClean="0"/>
              <a:t>‹N°›</a:t>
            </a:fld>
            <a:endParaRPr lang="fr-CA"/>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555361529"/>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6F0CB120-031E-4571-B046-7AF103617855}" type="datetimeFigureOut">
              <a:rPr lang="fr-CA" smtClean="0"/>
              <a:t>2019-01-08</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1B8886B4-3645-4D93-AAA0-3EA27A1767EA}" type="slidenum">
              <a:rPr lang="fr-CA" smtClean="0"/>
              <a:t>‹N°›</a:t>
            </a:fld>
            <a:endParaRPr lang="fr-CA"/>
          </a:p>
        </p:txBody>
      </p:sp>
      <p:pic>
        <p:nvPicPr>
          <p:cNvPr id="9" name="Image 8"/>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75146408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F0CB120-031E-4571-B046-7AF103617855}" type="datetimeFigureOut">
              <a:rPr lang="fr-CA" smtClean="0"/>
              <a:t>2019-01-08</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1B8886B4-3645-4D93-AAA0-3EA27A1767EA}" type="slidenum">
              <a:rPr lang="fr-CA" smtClean="0"/>
              <a:t>‹N°›</a:t>
            </a:fld>
            <a:endParaRPr lang="fr-CA"/>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0"/>
            <a:ext cx="2709204" cy="2732729"/>
          </a:xfrm>
          <a:prstGeom prst="rect">
            <a:avLst/>
          </a:prstGeom>
        </p:spPr>
      </p:pic>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289662753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dirty="0"/>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F0CB120-031E-4571-B046-7AF103617855}" type="datetimeFigureOut">
              <a:rPr lang="fr-CA" smtClean="0"/>
              <a:t>2019-01-08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35763972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F0CB120-031E-4571-B046-7AF103617855}" type="datetimeFigureOut">
              <a:rPr lang="fr-CA" smtClean="0"/>
              <a:t>2019-01-08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3336410152"/>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1_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CA"/>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6F0CB120-031E-4571-B046-7AF103617855}" type="datetimeFigureOut">
              <a:rPr lang="fr-CA" smtClean="0"/>
              <a:t>2019-01-08</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1B8886B4-3645-4D93-AAA0-3EA27A1767EA}" type="slidenum">
              <a:rPr lang="fr-CA" smtClean="0"/>
              <a:t>‹N°›</a:t>
            </a:fld>
            <a:endParaRPr lang="fr-CA"/>
          </a:p>
        </p:txBody>
      </p:sp>
      <p:pic>
        <p:nvPicPr>
          <p:cNvPr id="11" name="Imag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16515" t="38889" r="16515" b="37778"/>
          <a:stretch/>
        </p:blipFill>
        <p:spPr>
          <a:xfrm>
            <a:off x="6758320" y="5928214"/>
            <a:ext cx="2038350" cy="548786"/>
          </a:xfrm>
          <a:prstGeom prst="rect">
            <a:avLst/>
          </a:prstGeom>
        </p:spPr>
      </p:pic>
    </p:spTree>
    <p:extLst>
      <p:ext uri="{BB962C8B-B14F-4D97-AF65-F5344CB8AC3E}">
        <p14:creationId xmlns:p14="http://schemas.microsoft.com/office/powerpoint/2010/main" val="192575486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dirty="0" smtClean="0"/>
              <a:t>Modifiez le style du titre</a:t>
            </a:r>
            <a:endParaRPr lang="fr-CA" dirty="0"/>
          </a:p>
        </p:txBody>
      </p:sp>
      <p:sp>
        <p:nvSpPr>
          <p:cNvPr id="3" name="Espace réservé du texte 2"/>
          <p:cNvSpPr>
            <a:spLocks noGrp="1"/>
          </p:cNvSpPr>
          <p:nvPr>
            <p:ph type="body" idx="1"/>
          </p:nvPr>
        </p:nvSpPr>
        <p:spPr>
          <a:xfrm>
            <a:off x="457200" y="1600201"/>
            <a:ext cx="8229600" cy="4419600"/>
          </a:xfrm>
          <a:prstGeom prst="rect">
            <a:avLst/>
          </a:prstGeom>
        </p:spPr>
        <p:txBody>
          <a:bodyPr vert="horz" lIns="91440" tIns="45720" rIns="91440" bIns="45720" rtlCol="0">
            <a:normAutofit/>
          </a:bodyPr>
          <a:lstStyle/>
          <a:p>
            <a:pPr lvl="0"/>
            <a:r>
              <a:rPr lang="fr-FR" dirty="0" smtClean="0"/>
              <a:t>Modifiez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CA" dirty="0"/>
          </a:p>
        </p:txBody>
      </p:sp>
      <p:sp>
        <p:nvSpPr>
          <p:cNvPr id="4" name="Espace réservé de la date 3"/>
          <p:cNvSpPr>
            <a:spLocks noGrp="1"/>
          </p:cNvSpPr>
          <p:nvPr>
            <p:ph type="dt" sz="half" idx="2"/>
          </p:nvPr>
        </p:nvSpPr>
        <p:spPr>
          <a:xfrm>
            <a:off x="457200" y="6570424"/>
            <a:ext cx="990600" cy="211376"/>
          </a:xfrm>
          <a:prstGeom prst="rect">
            <a:avLst/>
          </a:prstGeom>
        </p:spPr>
        <p:txBody>
          <a:bodyPr vert="horz" lIns="91440" tIns="45720" rIns="91440" bIns="45720" rtlCol="0" anchor="ctr"/>
          <a:lstStyle>
            <a:lvl1pPr algn="l">
              <a:defRPr sz="1050">
                <a:solidFill>
                  <a:schemeClr val="tx1">
                    <a:lumMod val="65000"/>
                    <a:lumOff val="35000"/>
                  </a:schemeClr>
                </a:solidFill>
                <a:latin typeface="Arial" pitchFamily="34" charset="0"/>
                <a:cs typeface="Arial" pitchFamily="34" charset="0"/>
              </a:defRPr>
            </a:lvl1pPr>
          </a:lstStyle>
          <a:p>
            <a:fld id="{6F0CB120-031E-4571-B046-7AF103617855}" type="datetimeFigureOut">
              <a:rPr lang="fr-CA" smtClean="0"/>
              <a:pPr/>
              <a:t>2019-01-08</a:t>
            </a:fld>
            <a:endParaRPr lang="fr-CA" dirty="0"/>
          </a:p>
        </p:txBody>
      </p:sp>
      <p:sp>
        <p:nvSpPr>
          <p:cNvPr id="5" name="Espace réservé du pied de page 4"/>
          <p:cNvSpPr>
            <a:spLocks noGrp="1"/>
          </p:cNvSpPr>
          <p:nvPr>
            <p:ph type="ftr" sz="quarter" idx="3"/>
          </p:nvPr>
        </p:nvSpPr>
        <p:spPr>
          <a:xfrm>
            <a:off x="990600" y="6111875"/>
            <a:ext cx="2286000" cy="365125"/>
          </a:xfrm>
          <a:prstGeom prst="rect">
            <a:avLst/>
          </a:prstGeom>
        </p:spPr>
        <p:txBody>
          <a:bodyPr vert="horz" lIns="91440" tIns="45720" rIns="91440" bIns="45720" rtlCol="0" anchor="ctr"/>
          <a:lstStyle>
            <a:lvl1pPr algn="l">
              <a:defRPr sz="1050">
                <a:solidFill>
                  <a:schemeClr val="tx1">
                    <a:lumMod val="65000"/>
                    <a:lumOff val="35000"/>
                  </a:schemeClr>
                </a:solidFill>
                <a:latin typeface="Arial" pitchFamily="34" charset="0"/>
                <a:cs typeface="Arial" pitchFamily="34" charset="0"/>
              </a:defRPr>
            </a:lvl1pPr>
          </a:lstStyle>
          <a:p>
            <a:endParaRPr lang="fr-CA" dirty="0"/>
          </a:p>
        </p:txBody>
      </p:sp>
      <p:sp>
        <p:nvSpPr>
          <p:cNvPr id="6" name="Espace réservé du numéro de diapositive 5"/>
          <p:cNvSpPr>
            <a:spLocks noGrp="1"/>
          </p:cNvSpPr>
          <p:nvPr>
            <p:ph type="sldNum" sz="quarter" idx="4"/>
          </p:nvPr>
        </p:nvSpPr>
        <p:spPr>
          <a:xfrm>
            <a:off x="457200" y="6111875"/>
            <a:ext cx="457200" cy="365125"/>
          </a:xfrm>
          <a:prstGeom prst="rect">
            <a:avLst/>
          </a:prstGeom>
        </p:spPr>
        <p:txBody>
          <a:bodyPr vert="horz" lIns="91440" tIns="45720" rIns="91440" bIns="45720" rtlCol="0" anchor="ctr"/>
          <a:lstStyle>
            <a:lvl1pPr algn="r">
              <a:defRPr sz="1050">
                <a:solidFill>
                  <a:schemeClr val="tx1">
                    <a:lumMod val="65000"/>
                    <a:lumOff val="35000"/>
                  </a:schemeClr>
                </a:solidFill>
                <a:latin typeface="Arial" pitchFamily="34" charset="0"/>
                <a:cs typeface="Arial" pitchFamily="34" charset="0"/>
              </a:defRPr>
            </a:lvl1pPr>
          </a:lstStyle>
          <a:p>
            <a:fld id="{1B8886B4-3645-4D93-AAA0-3EA27A1767EA}" type="slidenum">
              <a:rPr lang="fr-CA" smtClean="0"/>
              <a:pPr/>
              <a:t>‹N°›</a:t>
            </a:fld>
            <a:endParaRPr lang="fr-CA" dirty="0"/>
          </a:p>
        </p:txBody>
      </p:sp>
    </p:spTree>
    <p:extLst>
      <p:ext uri="{BB962C8B-B14F-4D97-AF65-F5344CB8AC3E}">
        <p14:creationId xmlns:p14="http://schemas.microsoft.com/office/powerpoint/2010/main" val="2992689385"/>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64" r:id="rId3"/>
    <p:sldLayoutId id="2147483661" r:id="rId4"/>
    <p:sldLayoutId id="2147483663" r:id="rId5"/>
    <p:sldLayoutId id="2147483676" r:id="rId6"/>
    <p:sldLayoutId id="2147483674" r:id="rId7"/>
    <p:sldLayoutId id="2147483675" r:id="rId8"/>
    <p:sldLayoutId id="2147483652" r:id="rId9"/>
    <p:sldLayoutId id="2147483667" r:id="rId10"/>
    <p:sldLayoutId id="2147483651" r:id="rId11"/>
    <p:sldLayoutId id="2147483662" r:id="rId12"/>
    <p:sldLayoutId id="2147483653" r:id="rId13"/>
    <p:sldLayoutId id="2147483673" r:id="rId14"/>
    <p:sldLayoutId id="2147483654" r:id="rId15"/>
    <p:sldLayoutId id="2147483668" r:id="rId16"/>
    <p:sldLayoutId id="2147483655" r:id="rId17"/>
    <p:sldLayoutId id="2147483656" r:id="rId18"/>
    <p:sldLayoutId id="2147483657" r:id="rId19"/>
    <p:sldLayoutId id="2147483669" r:id="rId20"/>
  </p:sldLayoutIdLst>
  <p:timing>
    <p:tnLst>
      <p:par>
        <p:cTn id="1" dur="indefinite" restart="never" nodeType="tmRoot"/>
      </p:par>
    </p:tnLst>
  </p:timing>
  <p:txStyles>
    <p:titleStyle>
      <a:lvl1pPr algn="ctr" defTabSz="914400" rtl="0" eaLnBrk="1" latinLnBrk="0" hangingPunct="1">
        <a:spcBef>
          <a:spcPct val="0"/>
        </a:spcBef>
        <a:buNone/>
        <a:defRPr sz="40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3.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notesSlide" Target="../notesSlides/notesSlide2.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1.xml"/><Relationship Id="rId7" Type="http://schemas.openxmlformats.org/officeDocument/2006/relationships/tags" Target="../tags/tag15.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10" Type="http://schemas.openxmlformats.org/officeDocument/2006/relationships/image" Target="../media/image7.png"/><Relationship Id="rId4" Type="http://schemas.openxmlformats.org/officeDocument/2006/relationships/tags" Target="../tags/tag12.xml"/><Relationship Id="rId9"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8.xml"/><Relationship Id="rId7" Type="http://schemas.openxmlformats.org/officeDocument/2006/relationships/slideLayout" Target="../slideLayouts/slideLayout15.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image" Target="../media/image9.png"/><Relationship Id="rId4" Type="http://schemas.openxmlformats.org/officeDocument/2006/relationships/tags" Target="../tags/tag19.xml"/><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 Target="slide4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 Target="slide35.xml"/><Relationship Id="rId5" Type="http://schemas.openxmlformats.org/officeDocument/2006/relationships/notesSlide" Target="../notesSlides/notesSlide5.xml"/><Relationship Id="rId4"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notesSlide" Target="../notesSlides/notesSlide6.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notesSlide" Target="../notesSlides/notesSlide7.xml"/><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notesSlide" Target="../notesSlides/notesSlide8.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3.xml"/><Relationship Id="rId5" Type="http://schemas.openxmlformats.org/officeDocument/2006/relationships/tags" Target="../tags/tag35.xml"/><Relationship Id="rId4" Type="http://schemas.openxmlformats.org/officeDocument/2006/relationships/tags" Target="../tags/tag34.xml"/></Relationships>
</file>

<file path=ppt/slides/_rels/slide10.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notesSlide" Target="../notesSlides/notesSlide13.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slideLayout" Target="../slideLayouts/slideLayout3.xml"/><Relationship Id="rId5" Type="http://schemas.openxmlformats.org/officeDocument/2006/relationships/tags" Target="../tags/tag52.xml"/><Relationship Id="rId4" Type="http://schemas.openxmlformats.org/officeDocument/2006/relationships/tags" Target="../tags/tag51.xml"/></Relationships>
</file>

<file path=ppt/slides/_rels/slide15.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slideLayout" Target="../slideLayouts/slideLayout3.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tags" Target="../tags/tag64.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 Id="rId1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notesSlide" Target="../notesSlides/notesSlide15.xml"/><Relationship Id="rId4"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tags" Target="../tags/tag70.xml"/><Relationship Id="rId7" Type="http://schemas.openxmlformats.org/officeDocument/2006/relationships/notesSlide" Target="../notesSlides/notesSlide16.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3.xml"/><Relationship Id="rId5" Type="http://schemas.openxmlformats.org/officeDocument/2006/relationships/tags" Target="../tags/tag72.xml"/><Relationship Id="rId4" Type="http://schemas.openxmlformats.org/officeDocument/2006/relationships/tags" Target="../tags/tag71.xml"/></Relationships>
</file>

<file path=ppt/slides/_rels/slide18.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notesSlide" Target="../notesSlides/notesSlide19.xml"/><Relationship Id="rId4"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notesSlide" Target="../notesSlides/notesSlide20.xml"/><Relationship Id="rId4"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slide" Target="slide21.xml"/><Relationship Id="rId4" Type="http://schemas.openxmlformats.org/officeDocument/2006/relationships/tags" Target="../tags/tag88.xml"/><Relationship Id="rId9"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tags" Target="../tags/tag94.xml"/><Relationship Id="rId2" Type="http://schemas.openxmlformats.org/officeDocument/2006/relationships/tags" Target="../tags/tag93.xml"/><Relationship Id="rId1" Type="http://schemas.openxmlformats.org/officeDocument/2006/relationships/tags" Target="../tags/tag92.xml"/><Relationship Id="rId5" Type="http://schemas.openxmlformats.org/officeDocument/2006/relationships/notesSlide" Target="../notesSlides/notesSlide22.xml"/><Relationship Id="rId4"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tags" Target="../tags/tag95.xml"/><Relationship Id="rId5" Type="http://schemas.openxmlformats.org/officeDocument/2006/relationships/notesSlide" Target="../notesSlides/notesSlide23.xml"/><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tags" Target="../tags/tag100.xml"/><Relationship Id="rId2" Type="http://schemas.openxmlformats.org/officeDocument/2006/relationships/tags" Target="../tags/tag99.xml"/><Relationship Id="rId1" Type="http://schemas.openxmlformats.org/officeDocument/2006/relationships/tags" Target="../tags/tag98.xml"/><Relationship Id="rId5" Type="http://schemas.openxmlformats.org/officeDocument/2006/relationships/notesSlide" Target="../notesSlides/notesSlide24.xml"/><Relationship Id="rId4"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tags" Target="../tags/tag101.xml"/><Relationship Id="rId5" Type="http://schemas.openxmlformats.org/officeDocument/2006/relationships/notesSlide" Target="../notesSlides/notesSlide25.xml"/><Relationship Id="rId4"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tags" Target="../tags/tag104.xml"/><Relationship Id="rId5" Type="http://schemas.openxmlformats.org/officeDocument/2006/relationships/notesSlide" Target="../notesSlides/notesSlide26.xml"/><Relationship Id="rId4"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slide" Target="slide21.xml"/><Relationship Id="rId5" Type="http://schemas.openxmlformats.org/officeDocument/2006/relationships/notesSlide" Target="../notesSlides/notesSlide27.xml"/><Relationship Id="rId4"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notesSlide" Target="../notesSlides/notesSlide28.xml"/><Relationship Id="rId4"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notesSlide" Target="../notesSlides/notesSlide29.xml"/><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5" Type="http://schemas.openxmlformats.org/officeDocument/2006/relationships/notesSlide" Target="../notesSlides/notesSlide30.xml"/><Relationship Id="rId4"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notesSlide" Target="../notesSlides/notesSlide31.xml"/><Relationship Id="rId4"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tags" Target="../tags/tag124.xml"/><Relationship Id="rId2" Type="http://schemas.openxmlformats.org/officeDocument/2006/relationships/tags" Target="../tags/tag123.xml"/><Relationship Id="rId1" Type="http://schemas.openxmlformats.org/officeDocument/2006/relationships/tags" Target="../tags/tag122.xml"/><Relationship Id="rId5" Type="http://schemas.openxmlformats.org/officeDocument/2006/relationships/notesSlide" Target="../notesSlides/notesSlide32.xml"/><Relationship Id="rId4"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slide" Target="slide21.xml"/><Relationship Id="rId5" Type="http://schemas.openxmlformats.org/officeDocument/2006/relationships/notesSlide" Target="../notesSlides/notesSlide33.xml"/><Relationship Id="rId4"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tags" Target="../tags/tag130.xml"/><Relationship Id="rId7" Type="http://schemas.openxmlformats.org/officeDocument/2006/relationships/diagramLayout" Target="../diagrams/layout1.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diagramData" Target="../diagrams/data1.xml"/><Relationship Id="rId5" Type="http://schemas.openxmlformats.org/officeDocument/2006/relationships/notesSlide" Target="../notesSlides/notesSlide34.xml"/><Relationship Id="rId10" Type="http://schemas.microsoft.com/office/2007/relationships/diagramDrawing" Target="../diagrams/drawing1.xml"/><Relationship Id="rId4" Type="http://schemas.openxmlformats.org/officeDocument/2006/relationships/slideLayout" Target="../slideLayouts/slideLayout3.xml"/><Relationship Id="rId9" Type="http://schemas.openxmlformats.org/officeDocument/2006/relationships/diagramColors" Target="../diagrams/colors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32.xml"/><Relationship Id="rId1" Type="http://schemas.openxmlformats.org/officeDocument/2006/relationships/tags" Target="../tags/tag131.xml"/><Relationship Id="rId5" Type="http://schemas.openxmlformats.org/officeDocument/2006/relationships/image" Target="../media/image10.png"/><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34.xml"/><Relationship Id="rId1" Type="http://schemas.openxmlformats.org/officeDocument/2006/relationships/tags" Target="../tags/tag133.xml"/><Relationship Id="rId5" Type="http://schemas.openxmlformats.org/officeDocument/2006/relationships/image" Target="../media/image11.png"/><Relationship Id="rId4"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image" Target="../media/image12.png"/><Relationship Id="rId5" Type="http://schemas.openxmlformats.org/officeDocument/2006/relationships/notesSlide" Target="../notesSlides/notesSlide37.xml"/><Relationship Id="rId4"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tags" Target="../tags/tag139.xml"/><Relationship Id="rId1" Type="http://schemas.openxmlformats.org/officeDocument/2006/relationships/tags" Target="../tags/tag138.xml"/><Relationship Id="rId5" Type="http://schemas.openxmlformats.org/officeDocument/2006/relationships/image" Target="../media/image13.png"/><Relationship Id="rId4"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5" Type="http://schemas.openxmlformats.org/officeDocument/2006/relationships/image" Target="../media/image14.png"/><Relationship Id="rId4"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image" Target="../media/image15.png"/><Relationship Id="rId5" Type="http://schemas.openxmlformats.org/officeDocument/2006/relationships/notesSlide" Target="../notesSlides/notesSlide39.xml"/><Relationship Id="rId4"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image" Target="../media/image16.png"/><Relationship Id="rId5" Type="http://schemas.openxmlformats.org/officeDocument/2006/relationships/slideLayout" Target="../slideLayouts/slideLayout3.xml"/><Relationship Id="rId4" Type="http://schemas.openxmlformats.org/officeDocument/2006/relationships/tags" Target="../tags/tag149.xml"/></Relationships>
</file>

<file path=ppt/slides/_rels/slide43.xml.rels><?xml version="1.0" encoding="UTF-8" standalone="yes"?>
<Relationships xmlns="http://schemas.openxmlformats.org/package/2006/relationships"><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1359568" y="914400"/>
            <a:ext cx="7772400" cy="1470025"/>
          </a:xfrm>
        </p:spPr>
        <p:txBody>
          <a:bodyPr/>
          <a:lstStyle/>
          <a:p>
            <a:pPr algn="ctr"/>
            <a:r>
              <a:rPr lang="fr-CA" dirty="0" smtClean="0"/>
              <a:t>Le régime de rentes du Québec</a:t>
            </a:r>
            <a:br>
              <a:rPr lang="fr-CA" dirty="0" smtClean="0"/>
            </a:br>
            <a:r>
              <a:rPr lang="fr-CA" dirty="0" smtClean="0"/>
              <a:t>2019</a:t>
            </a:r>
            <a:endParaRPr lang="fr-CA" dirty="0"/>
          </a:p>
        </p:txBody>
      </p:sp>
    </p:spTree>
    <p:extLst>
      <p:ext uri="{BB962C8B-B14F-4D97-AF65-F5344CB8AC3E}">
        <p14:creationId xmlns:p14="http://schemas.microsoft.com/office/powerpoint/2010/main" val="2644456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custDataLst>
              <p:tags r:id="rId1"/>
            </p:custDataLst>
          </p:nvPr>
        </p:nvSpPr>
        <p:spPr>
          <a:xfrm>
            <a:off x="381000" y="1196975"/>
            <a:ext cx="8382000" cy="390525"/>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dirty="0"/>
          </a:p>
        </p:txBody>
      </p:sp>
      <p:sp>
        <p:nvSpPr>
          <p:cNvPr id="11267" name="Titre 1"/>
          <p:cNvSpPr>
            <a:spLocks noGrp="1"/>
          </p:cNvSpPr>
          <p:nvPr>
            <p:ph type="title"/>
            <p:custDataLst>
              <p:tags r:id="rId2"/>
            </p:custDataLst>
          </p:nvPr>
        </p:nvSpPr>
        <p:spPr>
          <a:xfrm>
            <a:off x="457200" y="150813"/>
            <a:ext cx="8229600" cy="1143000"/>
          </a:xfrm>
        </p:spPr>
        <p:txBody>
          <a:bodyPr/>
          <a:lstStyle/>
          <a:p>
            <a:pPr algn="ctr" eaLnBrk="1" hangingPunct="1"/>
            <a:r>
              <a:rPr lang="fr-CA" altLang="fr-FR" dirty="0" smtClean="0"/>
              <a:t>Retraite Québec</a:t>
            </a:r>
          </a:p>
        </p:txBody>
      </p:sp>
      <p:sp>
        <p:nvSpPr>
          <p:cNvPr id="3" name="Espace réservé du contenu 2"/>
          <p:cNvSpPr>
            <a:spLocks noGrp="1"/>
          </p:cNvSpPr>
          <p:nvPr>
            <p:ph idx="1"/>
            <p:custDataLst>
              <p:tags r:id="rId3"/>
            </p:custDataLst>
          </p:nvPr>
        </p:nvSpPr>
        <p:spPr>
          <a:xfrm>
            <a:off x="304800" y="1217612"/>
            <a:ext cx="8229600" cy="4878388"/>
          </a:xfrm>
        </p:spPr>
        <p:txBody>
          <a:bodyPr rtlCol="0">
            <a:normAutofit fontScale="92500"/>
          </a:bodyPr>
          <a:lstStyle/>
          <a:p>
            <a:pPr marL="0" indent="0" eaLnBrk="1" fontAlgn="auto" hangingPunct="1">
              <a:spcAft>
                <a:spcPts val="0"/>
              </a:spcAft>
              <a:buFont typeface="Arial"/>
              <a:buNone/>
              <a:defRPr/>
            </a:pPr>
            <a:r>
              <a:rPr lang="fr-CA" sz="1800" b="1" dirty="0" smtClean="0"/>
              <a:t>    Depuis le 1</a:t>
            </a:r>
            <a:r>
              <a:rPr lang="fr-CA" sz="1800" b="1" baseline="30000" dirty="0" smtClean="0"/>
              <a:t>er </a:t>
            </a:r>
            <a:r>
              <a:rPr lang="fr-CA" sz="1800" b="1" dirty="0" smtClean="0"/>
              <a:t>janvier 2016, la RRQ forme avec la CARRA un seul organisme.</a:t>
            </a:r>
          </a:p>
          <a:p>
            <a:pPr marL="0" indent="0" algn="ctr" eaLnBrk="1" fontAlgn="auto" hangingPunct="1">
              <a:spcAft>
                <a:spcPts val="0"/>
              </a:spcAft>
              <a:buFont typeface="Arial"/>
              <a:buNone/>
              <a:defRPr/>
            </a:pPr>
            <a:r>
              <a:rPr lang="fr-CA" sz="1500" b="1" dirty="0" smtClean="0"/>
              <a:t> </a:t>
            </a:r>
            <a:endParaRPr lang="fr-CA" sz="1500" b="1" dirty="0">
              <a:solidFill>
                <a:srgbClr val="18768D"/>
              </a:solidFill>
            </a:endParaRPr>
          </a:p>
          <a:p>
            <a:pPr marL="0" indent="0" eaLnBrk="1" fontAlgn="auto" hangingPunct="1">
              <a:spcAft>
                <a:spcPts val="0"/>
              </a:spcAft>
              <a:buFont typeface="Arial"/>
              <a:buNone/>
              <a:defRPr/>
            </a:pPr>
            <a:r>
              <a:rPr lang="fr-CA" sz="2800" b="1" dirty="0" smtClean="0">
                <a:solidFill>
                  <a:srgbClr val="18768D"/>
                </a:solidFill>
              </a:rPr>
              <a:t>Veille </a:t>
            </a:r>
            <a:r>
              <a:rPr lang="fr-CA" sz="2800" b="1" dirty="0">
                <a:solidFill>
                  <a:srgbClr val="18768D"/>
                </a:solidFill>
              </a:rPr>
              <a:t>au bon fonctionnement, à la conformité </a:t>
            </a:r>
            <a:r>
              <a:rPr lang="fr-CA" sz="2800" b="1" dirty="0" smtClean="0">
                <a:solidFill>
                  <a:srgbClr val="18768D"/>
                </a:solidFill>
              </a:rPr>
              <a:t>et </a:t>
            </a:r>
            <a:r>
              <a:rPr lang="fr-CA" sz="2800" b="1" dirty="0">
                <a:solidFill>
                  <a:srgbClr val="18768D"/>
                </a:solidFill>
              </a:rPr>
              <a:t>au </a:t>
            </a:r>
            <a:r>
              <a:rPr lang="fr-CA" sz="2800" b="1" dirty="0" smtClean="0">
                <a:solidFill>
                  <a:srgbClr val="18768D"/>
                </a:solidFill>
              </a:rPr>
              <a:t>développement :</a:t>
            </a:r>
            <a:endParaRPr lang="fr-CA" sz="2800" b="1" dirty="0">
              <a:solidFill>
                <a:srgbClr val="18768D"/>
              </a:solidFill>
            </a:endParaRPr>
          </a:p>
          <a:p>
            <a:pPr eaLnBrk="1" fontAlgn="auto" hangingPunct="1">
              <a:spcAft>
                <a:spcPts val="0"/>
              </a:spcAft>
              <a:buFont typeface="Arial"/>
              <a:buChar char="•"/>
              <a:defRPr/>
            </a:pPr>
            <a:r>
              <a:rPr lang="fr-CA" sz="2400" dirty="0"/>
              <a:t>des régimes complémentaires de retraite</a:t>
            </a:r>
          </a:p>
          <a:p>
            <a:pPr eaLnBrk="1" fontAlgn="auto" hangingPunct="1">
              <a:spcAft>
                <a:spcPts val="0"/>
              </a:spcAft>
              <a:buFont typeface="Arial"/>
              <a:buChar char="•"/>
              <a:defRPr/>
            </a:pPr>
            <a:r>
              <a:rPr lang="fr-CA" sz="2400" dirty="0"/>
              <a:t>des régimes volontaires d’épargne-retraite </a:t>
            </a:r>
          </a:p>
          <a:p>
            <a:pPr marL="0" indent="0" eaLnBrk="1" fontAlgn="auto" hangingPunct="1">
              <a:spcAft>
                <a:spcPts val="0"/>
              </a:spcAft>
              <a:buFont typeface="Arial"/>
              <a:buNone/>
              <a:defRPr/>
            </a:pPr>
            <a:r>
              <a:rPr lang="fr-CA" sz="2400" b="1" dirty="0">
                <a:solidFill>
                  <a:srgbClr val="18768D"/>
                </a:solidFill>
              </a:rPr>
              <a:t/>
            </a:r>
            <a:br>
              <a:rPr lang="fr-CA" sz="2400" b="1" dirty="0">
                <a:solidFill>
                  <a:srgbClr val="18768D"/>
                </a:solidFill>
              </a:rPr>
            </a:br>
            <a:r>
              <a:rPr lang="fr-CA" sz="2800" b="1" dirty="0" smtClean="0">
                <a:solidFill>
                  <a:srgbClr val="18768D"/>
                </a:solidFill>
              </a:rPr>
              <a:t>Administre : </a:t>
            </a:r>
            <a:endParaRPr lang="fr-CA" sz="2800" b="1" dirty="0">
              <a:solidFill>
                <a:srgbClr val="18768D"/>
              </a:solidFill>
            </a:endParaRPr>
          </a:p>
          <a:p>
            <a:pPr eaLnBrk="1" fontAlgn="auto" hangingPunct="1">
              <a:spcAft>
                <a:spcPts val="0"/>
              </a:spcAft>
              <a:buFont typeface="Arial"/>
              <a:buChar char="•"/>
              <a:defRPr/>
            </a:pPr>
            <a:r>
              <a:rPr lang="fr-CA" sz="2400" b="1" dirty="0"/>
              <a:t> </a:t>
            </a:r>
            <a:r>
              <a:rPr lang="fr-CA" sz="2400" dirty="0"/>
              <a:t>le Régime de rentes du Québec</a:t>
            </a:r>
          </a:p>
          <a:p>
            <a:pPr eaLnBrk="1" fontAlgn="auto" hangingPunct="1">
              <a:spcAft>
                <a:spcPts val="0"/>
              </a:spcAft>
              <a:buFont typeface="Arial"/>
              <a:buChar char="•"/>
              <a:defRPr/>
            </a:pPr>
            <a:r>
              <a:rPr lang="fr-CA" sz="2400" dirty="0"/>
              <a:t> le Soutien aux enfants</a:t>
            </a:r>
          </a:p>
          <a:p>
            <a:pPr eaLnBrk="1" fontAlgn="auto" hangingPunct="1">
              <a:spcAft>
                <a:spcPts val="0"/>
              </a:spcAft>
              <a:buFont typeface="Arial"/>
              <a:buChar char="•"/>
              <a:defRPr/>
            </a:pPr>
            <a:r>
              <a:rPr lang="fr-CA" sz="2400" dirty="0"/>
              <a:t> les régimes de retraite du secteur public </a:t>
            </a:r>
          </a:p>
          <a:p>
            <a:pPr eaLnBrk="1" fontAlgn="auto" hangingPunct="1">
              <a:spcAft>
                <a:spcPts val="0"/>
              </a:spcAft>
              <a:buFont typeface="Arial"/>
              <a:buChar char="•"/>
              <a:defRPr/>
            </a:pPr>
            <a:r>
              <a:rPr lang="fr-CA" sz="2400" dirty="0"/>
              <a:t> les prestations supplémentaires</a:t>
            </a:r>
          </a:p>
          <a:p>
            <a:pPr eaLnBrk="1" fontAlgn="auto" hangingPunct="1">
              <a:spcAft>
                <a:spcPts val="0"/>
              </a:spcAft>
              <a:buFont typeface="Arial"/>
              <a:buChar char="•"/>
              <a:defRPr/>
            </a:pPr>
            <a:endParaRPr lang="fr-CA" sz="2800" dirty="0"/>
          </a:p>
        </p:txBody>
      </p:sp>
      <p:sp>
        <p:nvSpPr>
          <p:cNvPr id="11269" name="Espace réservé du numéro de diapositive 3"/>
          <p:cNvSpPr>
            <a:spLocks noGrp="1"/>
          </p:cNvSpPr>
          <p:nvPr>
            <p:ph type="sldNum" sz="quarter" idx="12"/>
            <p:custDataLst>
              <p:tags r:id="rId4"/>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F6AECB77-32FF-4D8C-962B-55BB520DB981}" type="slidenum">
              <a:rPr lang="fr-FR" altLang="fr-FR" sz="1200">
                <a:solidFill>
                  <a:srgbClr val="595959"/>
                </a:solidFill>
              </a:rPr>
              <a:pPr/>
              <a:t>2</a:t>
            </a:fld>
            <a:endParaRPr lang="fr-FR" altLang="fr-FR" sz="1200">
              <a:solidFill>
                <a:srgbClr val="595959"/>
              </a:solidFill>
              <a:latin typeface="Times" pitchFamily="99" charset="0"/>
            </a:endParaRPr>
          </a:p>
        </p:txBody>
      </p:sp>
    </p:spTree>
    <p:extLst>
      <p:ext uri="{BB962C8B-B14F-4D97-AF65-F5344CB8AC3E}">
        <p14:creationId xmlns:p14="http://schemas.microsoft.com/office/powerpoint/2010/main" val="13790048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620713"/>
            <a:ext cx="8229600" cy="673100"/>
          </a:xfrm>
        </p:spPr>
        <p:txBody>
          <a:bodyPr rtlCol="0">
            <a:normAutofit fontScale="90000"/>
          </a:bodyPr>
          <a:lstStyle/>
          <a:p>
            <a:pPr algn="ctr" eaLnBrk="1" fontAlgn="auto" hangingPunct="1">
              <a:spcAft>
                <a:spcPts val="0"/>
              </a:spcAft>
              <a:defRPr/>
            </a:pPr>
            <a:r>
              <a:rPr lang="fr-CA" altLang="fr-FR" sz="4900" dirty="0"/>
              <a:t>Retraite Québec </a:t>
            </a:r>
            <a:r>
              <a:rPr lang="fr-CA" altLang="fr-FR" dirty="0"/>
              <a:t/>
            </a:r>
            <a:br>
              <a:rPr lang="fr-CA" altLang="fr-FR" dirty="0"/>
            </a:br>
            <a:endParaRPr lang="fr-CA" dirty="0"/>
          </a:p>
        </p:txBody>
      </p:sp>
      <p:sp>
        <p:nvSpPr>
          <p:cNvPr id="13315" name="Espace réservé du contenu 2"/>
          <p:cNvSpPr>
            <a:spLocks noGrp="1"/>
          </p:cNvSpPr>
          <p:nvPr>
            <p:ph idx="1"/>
            <p:custDataLst>
              <p:tags r:id="rId2"/>
            </p:custDataLst>
          </p:nvPr>
        </p:nvSpPr>
        <p:spPr>
          <a:xfrm>
            <a:off x="457200" y="1484313"/>
            <a:ext cx="8229600" cy="3879850"/>
          </a:xfrm>
        </p:spPr>
        <p:txBody>
          <a:bodyPr rtlCol="0">
            <a:normAutofit fontScale="92500" lnSpcReduction="20000"/>
          </a:bodyPr>
          <a:lstStyle/>
          <a:p>
            <a:pPr marL="0" indent="0" algn="ctr" eaLnBrk="1" fontAlgn="auto" hangingPunct="1">
              <a:spcAft>
                <a:spcPts val="0"/>
              </a:spcAft>
              <a:buFont typeface="Arial" panose="020B0604020202020204" pitchFamily="34" charset="0"/>
              <a:buNone/>
              <a:defRPr/>
            </a:pPr>
            <a:r>
              <a:rPr lang="fr-CA" altLang="fr-FR" sz="3500" dirty="0" smtClean="0">
                <a:solidFill>
                  <a:schemeClr val="tx2">
                    <a:lumMod val="75000"/>
                  </a:schemeClr>
                </a:solidFill>
              </a:rPr>
              <a:t>Centre des relations avec la clientèle pour ce qui concerne le </a:t>
            </a:r>
          </a:p>
          <a:p>
            <a:pPr marL="0" indent="0" algn="ctr" eaLnBrk="1" fontAlgn="auto" hangingPunct="1">
              <a:spcAft>
                <a:spcPts val="0"/>
              </a:spcAft>
              <a:buFont typeface="Arial" panose="020B0604020202020204" pitchFamily="34" charset="0"/>
              <a:buNone/>
              <a:defRPr/>
            </a:pPr>
            <a:r>
              <a:rPr lang="fr-CA" altLang="fr-FR" sz="3500" b="1" dirty="0" smtClean="0">
                <a:solidFill>
                  <a:schemeClr val="tx2">
                    <a:lumMod val="75000"/>
                  </a:schemeClr>
                </a:solidFill>
              </a:rPr>
              <a:t>Régime de rentes du Québec</a:t>
            </a:r>
          </a:p>
          <a:p>
            <a:pPr marL="0" indent="0" algn="ctr" eaLnBrk="1" fontAlgn="auto" hangingPunct="1">
              <a:spcAft>
                <a:spcPts val="0"/>
              </a:spcAft>
              <a:buFont typeface="Arial" panose="020B0604020202020204" pitchFamily="34" charset="0"/>
              <a:buNone/>
              <a:defRPr/>
            </a:pPr>
            <a:r>
              <a:rPr lang="fr-CA" altLang="fr-FR" sz="3600" dirty="0" smtClean="0">
                <a:solidFill>
                  <a:schemeClr val="tx2">
                    <a:lumMod val="75000"/>
                  </a:schemeClr>
                </a:solidFill>
              </a:rPr>
              <a:t> </a:t>
            </a:r>
            <a:br>
              <a:rPr lang="fr-CA" altLang="fr-FR" sz="3600" dirty="0" smtClean="0">
                <a:solidFill>
                  <a:schemeClr val="tx2">
                    <a:lumMod val="75000"/>
                  </a:schemeClr>
                </a:solidFill>
              </a:rPr>
            </a:br>
            <a:r>
              <a:rPr lang="fr-CA" altLang="fr-FR" sz="3600" dirty="0" smtClean="0">
                <a:solidFill>
                  <a:schemeClr val="tx2">
                    <a:lumMod val="75000"/>
                  </a:schemeClr>
                </a:solidFill>
              </a:rPr>
              <a:t>   </a:t>
            </a:r>
            <a:r>
              <a:rPr lang="fr-CA" altLang="fr-FR" sz="3600" dirty="0" smtClean="0">
                <a:solidFill>
                  <a:srgbClr val="18768D"/>
                </a:solidFill>
              </a:rPr>
              <a:t>514 873-2433</a:t>
            </a:r>
            <a:br>
              <a:rPr lang="fr-CA" altLang="fr-FR" sz="3600" dirty="0" smtClean="0">
                <a:solidFill>
                  <a:srgbClr val="18768D"/>
                </a:solidFill>
              </a:rPr>
            </a:br>
            <a:r>
              <a:rPr lang="fr-CA" altLang="fr-FR" sz="3600" dirty="0" smtClean="0">
                <a:solidFill>
                  <a:srgbClr val="18768D"/>
                </a:solidFill>
              </a:rPr>
              <a:t>1 800 463-5185</a:t>
            </a:r>
            <a:r>
              <a:rPr lang="fr-CA" altLang="fr-FR" sz="3600" dirty="0" smtClean="0">
                <a:solidFill>
                  <a:schemeClr val="tx2">
                    <a:lumMod val="75000"/>
                  </a:schemeClr>
                </a:solidFill>
              </a:rPr>
              <a:t/>
            </a:r>
            <a:br>
              <a:rPr lang="fr-CA" altLang="fr-FR" sz="3600" dirty="0" smtClean="0">
                <a:solidFill>
                  <a:schemeClr val="tx2">
                    <a:lumMod val="75000"/>
                  </a:schemeClr>
                </a:solidFill>
              </a:rPr>
            </a:br>
            <a:r>
              <a:rPr lang="fr-CA" altLang="fr-FR" sz="4100" dirty="0" smtClean="0">
                <a:solidFill>
                  <a:schemeClr val="tx2">
                    <a:lumMod val="75000"/>
                  </a:schemeClr>
                </a:solidFill>
              </a:rPr>
              <a:t/>
            </a:r>
            <a:br>
              <a:rPr lang="fr-CA" altLang="fr-FR" sz="4100" dirty="0" smtClean="0">
                <a:solidFill>
                  <a:schemeClr val="tx2">
                    <a:lumMod val="75000"/>
                  </a:schemeClr>
                </a:solidFill>
              </a:rPr>
            </a:br>
            <a:r>
              <a:rPr lang="fr-CA" altLang="fr-FR" sz="3900" b="1" dirty="0" smtClean="0">
                <a:solidFill>
                  <a:schemeClr val="tx2">
                    <a:lumMod val="75000"/>
                  </a:schemeClr>
                </a:solidFill>
              </a:rPr>
              <a:t>www.retraitequebec.gouv.qc.ca</a:t>
            </a:r>
          </a:p>
        </p:txBody>
      </p:sp>
      <p:sp>
        <p:nvSpPr>
          <p:cNvPr id="12292"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AF99FAE4-EF20-4374-8EC0-22AB981FC04C}" type="slidenum">
              <a:rPr lang="fr-FR" altLang="fr-FR" sz="1200">
                <a:solidFill>
                  <a:srgbClr val="898989"/>
                </a:solidFill>
              </a:rPr>
              <a:pPr/>
              <a:t>3</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3690625164"/>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re 1"/>
          <p:cNvSpPr>
            <a:spLocks noGrp="1"/>
          </p:cNvSpPr>
          <p:nvPr>
            <p:ph type="title"/>
            <p:custDataLst>
              <p:tags r:id="rId1"/>
            </p:custDataLst>
          </p:nvPr>
        </p:nvSpPr>
        <p:spPr>
          <a:xfrm>
            <a:off x="457200" y="150813"/>
            <a:ext cx="8229600" cy="1143000"/>
          </a:xfrm>
        </p:spPr>
        <p:txBody>
          <a:bodyPr/>
          <a:lstStyle/>
          <a:p>
            <a:pPr algn="ctr" eaLnBrk="1" hangingPunct="1"/>
            <a:r>
              <a:rPr lang="fr-CA" altLang="fr-FR" smtClean="0"/>
              <a:t>Sécurité du revenu à la retraite</a:t>
            </a:r>
          </a:p>
        </p:txBody>
      </p:sp>
      <p:pic>
        <p:nvPicPr>
          <p:cNvPr id="13315" name="Picture 9"/>
          <p:cNvPicPr>
            <a:picLocks noGrp="1" noChangeAspect="1" noChangeArrowheads="1"/>
          </p:cNvPicPr>
          <p:nvPr>
            <p:ph idx="1"/>
            <p:custDataLst>
              <p:tags r:id="rId2"/>
            </p:custDataLst>
          </p:nvPr>
        </p:nvPicPr>
        <p:blipFill>
          <a:blip r:embed="rId10">
            <a:extLst>
              <a:ext uri="{28A0092B-C50C-407E-A947-70E740481C1C}">
                <a14:useLocalDpi xmlns:a14="http://schemas.microsoft.com/office/drawing/2010/main" val="0"/>
              </a:ext>
            </a:extLst>
          </a:blip>
          <a:srcRect/>
          <a:stretch>
            <a:fillRect/>
          </a:stretch>
        </p:blipFill>
        <p:spPr>
          <a:xfrm>
            <a:off x="250825" y="1052513"/>
            <a:ext cx="3762375" cy="4752975"/>
          </a:xfrm>
          <a:noFill/>
        </p:spPr>
      </p:pic>
      <p:sp>
        <p:nvSpPr>
          <p:cNvPr id="13316"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ECEE900A-B8A0-4D8A-B77D-6615831FFDBE}" type="slidenum">
              <a:rPr lang="fr-FR" altLang="fr-FR" sz="1200">
                <a:solidFill>
                  <a:srgbClr val="898989"/>
                </a:solidFill>
              </a:rPr>
              <a:pPr/>
              <a:t>4</a:t>
            </a:fld>
            <a:endParaRPr lang="fr-FR" altLang="fr-FR" sz="1200">
              <a:solidFill>
                <a:srgbClr val="898989"/>
              </a:solidFill>
              <a:latin typeface="Times" pitchFamily="99" charset="0"/>
            </a:endParaRPr>
          </a:p>
        </p:txBody>
      </p:sp>
      <p:sp>
        <p:nvSpPr>
          <p:cNvPr id="6" name="Rectangle 5"/>
          <p:cNvSpPr>
            <a:spLocks noChangeArrowheads="1"/>
          </p:cNvSpPr>
          <p:nvPr>
            <p:custDataLst>
              <p:tags r:id="rId4"/>
            </p:custDataLst>
          </p:nvPr>
        </p:nvSpPr>
        <p:spPr bwMode="auto">
          <a:xfrm>
            <a:off x="3606800" y="1330325"/>
            <a:ext cx="5773738"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lnSpc>
                <a:spcPct val="90000"/>
              </a:lnSpc>
              <a:spcBef>
                <a:spcPct val="20000"/>
              </a:spcBef>
            </a:pPr>
            <a:r>
              <a:rPr lang="fr-CA" altLang="fr-FR" sz="1600" b="1" dirty="0">
                <a:solidFill>
                  <a:srgbClr val="00B050"/>
                </a:solidFill>
              </a:rPr>
              <a:t> 3</a:t>
            </a:r>
            <a:r>
              <a:rPr lang="fr-CA" altLang="fr-FR" sz="1600" b="1" baseline="30000" dirty="0">
                <a:solidFill>
                  <a:srgbClr val="00B050"/>
                </a:solidFill>
              </a:rPr>
              <a:t>e</a:t>
            </a:r>
            <a:r>
              <a:rPr lang="fr-CA" altLang="fr-FR" sz="1600" b="1" dirty="0">
                <a:solidFill>
                  <a:srgbClr val="00B050"/>
                </a:solidFill>
              </a:rPr>
              <a:t> étage </a:t>
            </a:r>
            <a:r>
              <a:rPr lang="fr-FR" altLang="fr-FR" sz="1600" b="1" dirty="0">
                <a:solidFill>
                  <a:srgbClr val="00B050"/>
                </a:solidFill>
              </a:rPr>
              <a:t>:</a:t>
            </a:r>
            <a:endParaRPr lang="fr-CA" altLang="fr-FR" sz="1600" b="1" dirty="0">
              <a:solidFill>
                <a:srgbClr val="00B050"/>
              </a:solidFill>
            </a:endParaRPr>
          </a:p>
          <a:p>
            <a:pPr marL="342900" indent="-342900" eaLnBrk="1" hangingPunct="1">
              <a:lnSpc>
                <a:spcPct val="110000"/>
              </a:lnSpc>
              <a:spcBef>
                <a:spcPct val="20000"/>
              </a:spcBef>
            </a:pPr>
            <a:r>
              <a:rPr lang="fr-CA" altLang="fr-FR" sz="1600" dirty="0">
                <a:solidFill>
                  <a:srgbClr val="002060"/>
                </a:solidFill>
              </a:rPr>
              <a:t> </a:t>
            </a:r>
            <a:r>
              <a:rPr lang="fr-CA" altLang="fr-FR" sz="1600" dirty="0"/>
              <a:t>Régimes complémentaires de retraite  (fonds de pension)</a:t>
            </a:r>
          </a:p>
          <a:p>
            <a:pPr marL="342900" indent="-342900" eaLnBrk="1" hangingPunct="1">
              <a:lnSpc>
                <a:spcPct val="110000"/>
              </a:lnSpc>
              <a:spcBef>
                <a:spcPct val="20000"/>
              </a:spcBef>
            </a:pPr>
            <a:r>
              <a:rPr lang="fr-CA" altLang="fr-FR" sz="1600" dirty="0"/>
              <a:t> Régimes collectifs d’épargne-retraite</a:t>
            </a:r>
          </a:p>
          <a:p>
            <a:pPr marL="342900" indent="-342900" eaLnBrk="1" hangingPunct="1">
              <a:lnSpc>
                <a:spcPct val="110000"/>
              </a:lnSpc>
              <a:spcBef>
                <a:spcPct val="20000"/>
              </a:spcBef>
            </a:pPr>
            <a:r>
              <a:rPr lang="fr-CA" altLang="fr-FR" sz="1600" dirty="0"/>
              <a:t> Régimes volontaires d’épargne-retraite (RVER) </a:t>
            </a:r>
          </a:p>
          <a:p>
            <a:pPr marL="342900" indent="-342900" eaLnBrk="1" hangingPunct="1">
              <a:lnSpc>
                <a:spcPct val="110000"/>
              </a:lnSpc>
              <a:spcBef>
                <a:spcPct val="20000"/>
              </a:spcBef>
            </a:pPr>
            <a:endParaRPr lang="fr-CA" altLang="fr-FR" sz="1400" dirty="0"/>
          </a:p>
          <a:p>
            <a:pPr marL="342900" indent="-342900" eaLnBrk="1" hangingPunct="1">
              <a:lnSpc>
                <a:spcPct val="110000"/>
              </a:lnSpc>
              <a:spcBef>
                <a:spcPct val="20000"/>
              </a:spcBef>
            </a:pPr>
            <a:endParaRPr lang="fr-CA" altLang="fr-FR" sz="1400" dirty="0">
              <a:solidFill>
                <a:srgbClr val="814600"/>
              </a:solidFill>
            </a:endParaRPr>
          </a:p>
          <a:p>
            <a:pPr marL="342900" indent="-342900" eaLnBrk="1" hangingPunct="1">
              <a:lnSpc>
                <a:spcPct val="110000"/>
              </a:lnSpc>
              <a:spcBef>
                <a:spcPct val="20000"/>
              </a:spcBef>
            </a:pPr>
            <a:endParaRPr lang="fr-CA" altLang="fr-FR" sz="1400" dirty="0">
              <a:solidFill>
                <a:srgbClr val="814600"/>
              </a:solidFill>
            </a:endParaRPr>
          </a:p>
        </p:txBody>
      </p:sp>
      <p:sp>
        <p:nvSpPr>
          <p:cNvPr id="7" name="Rectangle 6"/>
          <p:cNvSpPr>
            <a:spLocks noChangeArrowheads="1"/>
          </p:cNvSpPr>
          <p:nvPr>
            <p:custDataLst>
              <p:tags r:id="rId5"/>
            </p:custDataLst>
          </p:nvPr>
        </p:nvSpPr>
        <p:spPr bwMode="auto">
          <a:xfrm>
            <a:off x="3686175" y="2540000"/>
            <a:ext cx="45720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lnSpc>
                <a:spcPct val="110000"/>
              </a:lnSpc>
              <a:spcBef>
                <a:spcPct val="20000"/>
              </a:spcBef>
            </a:pPr>
            <a:r>
              <a:rPr lang="fr-CA" altLang="fr-FR" sz="1600"/>
              <a:t>Régimes enregistrés d’épargne-retraite (REER)</a:t>
            </a:r>
          </a:p>
          <a:p>
            <a:pPr marL="342900" indent="-342900" eaLnBrk="1" hangingPunct="1">
              <a:lnSpc>
                <a:spcPct val="110000"/>
              </a:lnSpc>
              <a:spcBef>
                <a:spcPct val="20000"/>
              </a:spcBef>
            </a:pPr>
            <a:r>
              <a:rPr lang="fr-CA" altLang="fr-FR" sz="1600"/>
              <a:t>Comptes d’épargne libre d’impôt (CELI)</a:t>
            </a:r>
          </a:p>
          <a:p>
            <a:pPr marL="342900" indent="-342900" eaLnBrk="1" hangingPunct="1">
              <a:lnSpc>
                <a:spcPct val="110000"/>
              </a:lnSpc>
              <a:spcBef>
                <a:spcPct val="20000"/>
              </a:spcBef>
            </a:pPr>
            <a:r>
              <a:rPr lang="fr-CA" altLang="fr-FR" sz="1600"/>
              <a:t>Épargne personnelle</a:t>
            </a:r>
            <a:endParaRPr lang="fr-FR" altLang="fr-FR" sz="1600"/>
          </a:p>
        </p:txBody>
      </p:sp>
      <p:sp>
        <p:nvSpPr>
          <p:cNvPr id="8" name="Rectangle 7"/>
          <p:cNvSpPr>
            <a:spLocks noChangeArrowheads="1"/>
          </p:cNvSpPr>
          <p:nvPr>
            <p:custDataLst>
              <p:tags r:id="rId6"/>
            </p:custDataLst>
          </p:nvPr>
        </p:nvSpPr>
        <p:spPr bwMode="auto">
          <a:xfrm>
            <a:off x="3686175" y="3941763"/>
            <a:ext cx="4572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lnSpc>
                <a:spcPct val="110000"/>
              </a:lnSpc>
              <a:spcBef>
                <a:spcPct val="20000"/>
              </a:spcBef>
            </a:pPr>
            <a:r>
              <a:rPr lang="fr-CA" altLang="fr-FR" sz="1600" b="1" dirty="0">
                <a:solidFill>
                  <a:srgbClr val="0070C0"/>
                </a:solidFill>
              </a:rPr>
              <a:t>2</a:t>
            </a:r>
            <a:r>
              <a:rPr lang="fr-CA" altLang="fr-FR" sz="1600" b="1" baseline="30000" dirty="0">
                <a:solidFill>
                  <a:srgbClr val="0070C0"/>
                </a:solidFill>
              </a:rPr>
              <a:t>e</a:t>
            </a:r>
            <a:r>
              <a:rPr lang="fr-CA" altLang="fr-FR" sz="1600" b="1" dirty="0">
                <a:solidFill>
                  <a:srgbClr val="0070C0"/>
                </a:solidFill>
              </a:rPr>
              <a:t> étage :</a:t>
            </a:r>
          </a:p>
          <a:p>
            <a:pPr marL="342900" indent="-342900" eaLnBrk="1" hangingPunct="1">
              <a:lnSpc>
                <a:spcPct val="110000"/>
              </a:lnSpc>
              <a:spcBef>
                <a:spcPct val="20000"/>
              </a:spcBef>
            </a:pPr>
            <a:r>
              <a:rPr lang="fr-CA" altLang="fr-FR" sz="1600" dirty="0"/>
              <a:t>Régime de rentes du Québec</a:t>
            </a:r>
            <a:endParaRPr lang="fr-FR" altLang="fr-FR" sz="1600" b="1" dirty="0"/>
          </a:p>
        </p:txBody>
      </p:sp>
      <p:sp>
        <p:nvSpPr>
          <p:cNvPr id="9" name="Rectangle 8"/>
          <p:cNvSpPr>
            <a:spLocks noChangeArrowheads="1"/>
          </p:cNvSpPr>
          <p:nvPr>
            <p:custDataLst>
              <p:tags r:id="rId7"/>
            </p:custDataLst>
          </p:nvPr>
        </p:nvSpPr>
        <p:spPr bwMode="auto">
          <a:xfrm>
            <a:off x="3673475" y="4789488"/>
            <a:ext cx="45720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lnSpc>
                <a:spcPct val="110000"/>
              </a:lnSpc>
              <a:spcBef>
                <a:spcPct val="20000"/>
              </a:spcBef>
            </a:pPr>
            <a:r>
              <a:rPr lang="fr-CA" altLang="fr-FR" sz="1600" b="1" dirty="0">
                <a:solidFill>
                  <a:srgbClr val="FF0000"/>
                </a:solidFill>
              </a:rPr>
              <a:t>1</a:t>
            </a:r>
            <a:r>
              <a:rPr lang="fr-CA" altLang="fr-FR" sz="1600" b="1" baseline="30000" dirty="0">
                <a:solidFill>
                  <a:srgbClr val="FF0000"/>
                </a:solidFill>
              </a:rPr>
              <a:t>er</a:t>
            </a:r>
            <a:r>
              <a:rPr lang="fr-CA" altLang="fr-FR" sz="1600" b="1" dirty="0">
                <a:solidFill>
                  <a:srgbClr val="FF0000"/>
                </a:solidFill>
              </a:rPr>
              <a:t> </a:t>
            </a:r>
            <a:r>
              <a:rPr lang="fr-FR" altLang="fr-FR" sz="1600" b="1" dirty="0">
                <a:solidFill>
                  <a:srgbClr val="FF0000"/>
                </a:solidFill>
              </a:rPr>
              <a:t>étage :</a:t>
            </a:r>
          </a:p>
          <a:p>
            <a:pPr marL="342900" indent="-342900" eaLnBrk="1" hangingPunct="1">
              <a:lnSpc>
                <a:spcPct val="90000"/>
              </a:lnSpc>
              <a:spcBef>
                <a:spcPct val="20000"/>
              </a:spcBef>
            </a:pPr>
            <a:r>
              <a:rPr lang="fr-CA" altLang="fr-FR" sz="1600" dirty="0"/>
              <a:t>Sécurité de la vieillesse</a:t>
            </a:r>
            <a:endParaRPr lang="fr-FR" altLang="fr-FR" sz="1600" b="1" dirty="0"/>
          </a:p>
          <a:p>
            <a:pPr marL="342900" indent="-342900" eaLnBrk="1" hangingPunct="1">
              <a:lnSpc>
                <a:spcPct val="90000"/>
              </a:lnSpc>
              <a:spcBef>
                <a:spcPct val="20000"/>
              </a:spcBef>
            </a:pPr>
            <a:r>
              <a:rPr lang="fr-CA" altLang="fr-FR" sz="1600" dirty="0"/>
              <a:t>(gouvernement fédéral)</a:t>
            </a:r>
            <a:endParaRPr lang="fr-FR" altLang="fr-FR" sz="1600" dirty="0"/>
          </a:p>
        </p:txBody>
      </p:sp>
    </p:spTree>
    <p:extLst>
      <p:ext uri="{BB962C8B-B14F-4D97-AF65-F5344CB8AC3E}">
        <p14:creationId xmlns:p14="http://schemas.microsoft.com/office/powerpoint/2010/main" val="223228384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childTnLst>
                                </p:cTn>
                              </p:par>
                            </p:childTnLst>
                          </p:cTn>
                        </p:par>
                        <p:par>
                          <p:cTn id="21" fill="hold" nodeType="afterGroup">
                            <p:stCondLst>
                              <p:cond delay="0"/>
                            </p:stCondLst>
                            <p:childTnLst>
                              <p:par>
                                <p:cTn id="22" presetID="1" presetClass="entr" presetSubtype="0" fill="hold" nodeType="after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re 1"/>
          <p:cNvSpPr>
            <a:spLocks noGrp="1"/>
          </p:cNvSpPr>
          <p:nvPr>
            <p:ph type="title"/>
            <p:custDataLst>
              <p:tags r:id="rId1"/>
            </p:custDataLst>
          </p:nvPr>
        </p:nvSpPr>
        <p:spPr>
          <a:xfrm>
            <a:off x="395288" y="139700"/>
            <a:ext cx="8229600" cy="1143000"/>
          </a:xfrm>
        </p:spPr>
        <p:txBody>
          <a:bodyPr/>
          <a:lstStyle/>
          <a:p>
            <a:pPr algn="ctr" eaLnBrk="1" hangingPunct="1"/>
            <a:r>
              <a:rPr lang="fr-CA" altLang="fr-FR" dirty="0" smtClean="0">
                <a:solidFill>
                  <a:srgbClr val="18768D"/>
                </a:solidFill>
              </a:rPr>
              <a:t>Besoins financiers à la retraite</a:t>
            </a:r>
          </a:p>
        </p:txBody>
      </p:sp>
      <p:sp>
        <p:nvSpPr>
          <p:cNvPr id="14340" name="Espace réservé du numéro de diapositive 2"/>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4A5CCCBD-64EF-4EDA-B806-1E32E8FD03C6}" type="slidenum">
              <a:rPr lang="fr-FR" altLang="fr-FR" sz="1200">
                <a:solidFill>
                  <a:srgbClr val="898989"/>
                </a:solidFill>
              </a:rPr>
              <a:pPr/>
              <a:t>5</a:t>
            </a:fld>
            <a:endParaRPr lang="fr-FR" altLang="fr-FR" sz="1200">
              <a:solidFill>
                <a:srgbClr val="898989"/>
              </a:solidFill>
              <a:latin typeface="Times" pitchFamily="99" charset="0"/>
            </a:endParaRPr>
          </a:p>
        </p:txBody>
      </p:sp>
      <p:sp>
        <p:nvSpPr>
          <p:cNvPr id="24581" name="Rectangle 4"/>
          <p:cNvSpPr>
            <a:spLocks noChangeArrowheads="1"/>
          </p:cNvSpPr>
          <p:nvPr>
            <p:custDataLst>
              <p:tags r:id="rId3"/>
            </p:custDataLst>
          </p:nvPr>
        </p:nvSpPr>
        <p:spPr bwMode="auto">
          <a:xfrm>
            <a:off x="98425" y="1668463"/>
            <a:ext cx="4500563" cy="218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defRPr/>
            </a:pPr>
            <a:r>
              <a:rPr lang="fr-CA" altLang="fr-FR" sz="4400" dirty="0" smtClean="0">
                <a:latin typeface="+mn-lt"/>
              </a:rPr>
              <a:t>Entre </a:t>
            </a:r>
          </a:p>
          <a:p>
            <a:pPr algn="ctr" eaLnBrk="1" hangingPunct="1">
              <a:lnSpc>
                <a:spcPct val="100000"/>
              </a:lnSpc>
              <a:spcBef>
                <a:spcPct val="0"/>
              </a:spcBef>
              <a:buFontTx/>
              <a:buNone/>
              <a:defRPr/>
            </a:pPr>
            <a:r>
              <a:rPr lang="fr-CA" altLang="fr-FR" sz="4400" dirty="0" smtClean="0">
                <a:latin typeface="+mn-lt"/>
              </a:rPr>
              <a:t> 60 % et 80 %</a:t>
            </a:r>
          </a:p>
          <a:p>
            <a:pPr algn="ctr" eaLnBrk="1" hangingPunct="1">
              <a:lnSpc>
                <a:spcPct val="100000"/>
              </a:lnSpc>
              <a:spcBef>
                <a:spcPct val="0"/>
              </a:spcBef>
              <a:buFontTx/>
              <a:buNone/>
              <a:defRPr/>
            </a:pPr>
            <a:r>
              <a:rPr lang="fr-CA" altLang="fr-FR" sz="2800" dirty="0" smtClean="0">
                <a:latin typeface="+mn-lt"/>
              </a:rPr>
              <a:t>  </a:t>
            </a:r>
            <a:r>
              <a:rPr lang="fr-CA" altLang="fr-FR" sz="2800" dirty="0" smtClean="0">
                <a:solidFill>
                  <a:srgbClr val="18768D"/>
                </a:solidFill>
                <a:latin typeface="+mn-lt"/>
              </a:rPr>
              <a:t>des revenus de travail</a:t>
            </a:r>
          </a:p>
          <a:p>
            <a:pPr algn="ctr" eaLnBrk="1" hangingPunct="1">
              <a:lnSpc>
                <a:spcPct val="100000"/>
              </a:lnSpc>
              <a:spcBef>
                <a:spcPct val="0"/>
              </a:spcBef>
              <a:buFontTx/>
              <a:buNone/>
              <a:defRPr/>
            </a:pPr>
            <a:r>
              <a:rPr lang="fr-CA" altLang="fr-FR" sz="1400" dirty="0" smtClean="0">
                <a:solidFill>
                  <a:srgbClr val="18768D"/>
                </a:solidFill>
                <a:latin typeface="+mn-lt"/>
              </a:rPr>
              <a:t>    </a:t>
            </a:r>
            <a:r>
              <a:rPr lang="fr-CA" altLang="fr-FR" sz="2000" dirty="0" smtClean="0">
                <a:solidFill>
                  <a:srgbClr val="18768D"/>
                </a:solidFill>
                <a:latin typeface="+mn-lt"/>
              </a:rPr>
              <a:t>de la moyenne des 3 dernières années</a:t>
            </a:r>
          </a:p>
        </p:txBody>
      </p:sp>
      <p:sp>
        <p:nvSpPr>
          <p:cNvPr id="24582" name="ZoneTexte 1"/>
          <p:cNvSpPr txBox="1">
            <a:spLocks noChangeArrowheads="1"/>
          </p:cNvSpPr>
          <p:nvPr>
            <p:custDataLst>
              <p:tags r:id="rId4"/>
            </p:custDataLst>
          </p:nvPr>
        </p:nvSpPr>
        <p:spPr bwMode="auto">
          <a:xfrm>
            <a:off x="539750" y="4716463"/>
            <a:ext cx="38893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0"/>
              </a:spcBef>
              <a:buFontTx/>
              <a:buNone/>
              <a:defRPr/>
            </a:pPr>
            <a:r>
              <a:rPr lang="fr-CA" altLang="fr-FR" sz="2200" i="1" dirty="0" smtClean="0">
                <a:latin typeface="+mn-lt"/>
              </a:rPr>
              <a:t>www.</a:t>
            </a:r>
            <a:r>
              <a:rPr lang="fr-CA" altLang="fr-FR" sz="2200" b="1" i="1" dirty="0" smtClean="0">
                <a:latin typeface="+mn-lt"/>
              </a:rPr>
              <a:t>questionretraite</a:t>
            </a:r>
            <a:r>
              <a:rPr lang="fr-CA" altLang="fr-FR" sz="2200" i="1" dirty="0" smtClean="0">
                <a:latin typeface="+mn-lt"/>
              </a:rPr>
              <a:t>.qc.ca</a:t>
            </a:r>
            <a:endParaRPr lang="fr-CA" altLang="fr-FR" sz="2200" dirty="0" smtClean="0">
              <a:latin typeface="+mn-lt"/>
            </a:endParaRPr>
          </a:p>
        </p:txBody>
      </p:sp>
      <p:pic>
        <p:nvPicPr>
          <p:cNvPr id="9" name="Image 5"/>
          <p:cNvPicPr>
            <a:picLocks noChangeAspect="1"/>
          </p:cNvPicPr>
          <p:nvPr>
            <p:custDataLst>
              <p:tags r:id="rId5"/>
            </p:custDataLst>
          </p:nvPr>
        </p:nvPicPr>
        <p:blipFill>
          <a:blip r:embed="rId9">
            <a:extLst>
              <a:ext uri="{28A0092B-C50C-407E-A947-70E740481C1C}">
                <a14:useLocalDpi xmlns:a14="http://schemas.microsoft.com/office/drawing/2010/main" val="0"/>
              </a:ext>
            </a:extLst>
          </a:blip>
          <a:srcRect/>
          <a:stretch>
            <a:fillRect/>
          </a:stretch>
        </p:blipFill>
        <p:spPr bwMode="auto">
          <a:xfrm>
            <a:off x="5267325" y="1447800"/>
            <a:ext cx="344487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custDataLst>
              <p:tags r:id="rId6"/>
            </p:custDataLst>
          </p:nvPr>
        </p:nvPicPr>
        <p:blipFill>
          <a:blip r:embed="rId10">
            <a:extLst>
              <a:ext uri="{28A0092B-C50C-407E-A947-70E740481C1C}">
                <a14:useLocalDpi xmlns:a14="http://schemas.microsoft.com/office/drawing/2010/main" val="0"/>
              </a:ext>
            </a:extLst>
          </a:blip>
          <a:srcRect/>
          <a:stretch>
            <a:fillRect/>
          </a:stretch>
        </p:blipFill>
        <p:spPr bwMode="auto">
          <a:xfrm>
            <a:off x="5267325" y="1241425"/>
            <a:ext cx="3502025" cy="445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59918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custDataLst>
              <p:tags r:id="rId1"/>
            </p:custDataLst>
          </p:nvPr>
        </p:nvSpPr>
        <p:spPr>
          <a:xfrm>
            <a:off x="185738" y="252413"/>
            <a:ext cx="8707437" cy="981075"/>
          </a:xfrm>
        </p:spPr>
        <p:txBody>
          <a:bodyPr>
            <a:normAutofit fontScale="90000"/>
          </a:bodyPr>
          <a:lstStyle/>
          <a:p>
            <a:pPr algn="ctr" eaLnBrk="1" hangingPunct="1"/>
            <a:r>
              <a:rPr lang="fr-CA" altLang="fr-FR" sz="4000" smtClean="0">
                <a:solidFill>
                  <a:srgbClr val="18768D"/>
                </a:solidFill>
              </a:rPr>
              <a:t>Protection financière de base du </a:t>
            </a:r>
            <a:br>
              <a:rPr lang="fr-CA" altLang="fr-FR" sz="4000" smtClean="0">
                <a:solidFill>
                  <a:srgbClr val="18768D"/>
                </a:solidFill>
              </a:rPr>
            </a:br>
            <a:r>
              <a:rPr lang="fr-CA" altLang="fr-FR" sz="4000" smtClean="0">
                <a:solidFill>
                  <a:srgbClr val="18768D"/>
                </a:solidFill>
              </a:rPr>
              <a:t>Régime de rentes du Québec </a:t>
            </a:r>
          </a:p>
        </p:txBody>
      </p:sp>
      <p:sp>
        <p:nvSpPr>
          <p:cNvPr id="15363" name="Espace réservé du numéro de diapositive 5"/>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63D27638-D7BF-436B-ABFC-FC614A773777}" type="slidenum">
              <a:rPr lang="fr-FR" altLang="fr-FR" sz="1200">
                <a:solidFill>
                  <a:srgbClr val="898989"/>
                </a:solidFill>
              </a:rPr>
              <a:pPr/>
              <a:t>6</a:t>
            </a:fld>
            <a:endParaRPr lang="fr-FR" altLang="fr-FR" sz="1200">
              <a:solidFill>
                <a:srgbClr val="898989"/>
              </a:solidFill>
              <a:latin typeface="Times" pitchFamily="99" charset="0"/>
            </a:endParaRPr>
          </a:p>
        </p:txBody>
      </p:sp>
      <p:sp>
        <p:nvSpPr>
          <p:cNvPr id="18436" name="Rectangle 3"/>
          <p:cNvSpPr>
            <a:spLocks noGrp="1" noChangeArrowheads="1"/>
          </p:cNvSpPr>
          <p:nvPr>
            <p:ph type="body" idx="4294967295"/>
            <p:custDataLst>
              <p:tags r:id="rId3"/>
            </p:custDataLst>
          </p:nvPr>
        </p:nvSpPr>
        <p:spPr>
          <a:xfrm>
            <a:off x="1258888" y="1557338"/>
            <a:ext cx="7885112" cy="5472112"/>
          </a:xfrm>
        </p:spPr>
        <p:txBody>
          <a:bodyPr rtlCol="0">
            <a:normAutofit/>
          </a:bodyPr>
          <a:lstStyle/>
          <a:p>
            <a:pPr marL="0" indent="0" algn="just" eaLnBrk="1" fontAlgn="auto" hangingPunct="1">
              <a:spcAft>
                <a:spcPts val="0"/>
              </a:spcAft>
              <a:buFont typeface="Arial" panose="020B0604020202020204" pitchFamily="34" charset="0"/>
              <a:buNone/>
              <a:defRPr/>
            </a:pPr>
            <a:r>
              <a:rPr lang="fr-CA" altLang="fr-FR" sz="2800" b="1" dirty="0" smtClean="0"/>
              <a:t>La rente de retraite</a:t>
            </a:r>
          </a:p>
          <a:p>
            <a:pPr lvl="1" indent="-342900" algn="just" eaLnBrk="1" fontAlgn="auto" hangingPunct="1">
              <a:spcAft>
                <a:spcPts val="0"/>
              </a:spcAft>
              <a:buFont typeface="Arial" panose="020B0604020202020204" pitchFamily="34" charset="0"/>
              <a:buChar char="•"/>
              <a:defRPr/>
            </a:pPr>
            <a:r>
              <a:rPr lang="fr-CA" altLang="fr-FR" sz="2400" dirty="0" smtClean="0">
                <a:solidFill>
                  <a:srgbClr val="18768D"/>
                </a:solidFill>
              </a:rPr>
              <a:t>Le supplément à la rente</a:t>
            </a:r>
          </a:p>
          <a:p>
            <a:pPr lvl="1" indent="-342900" algn="just" eaLnBrk="1" fontAlgn="auto" hangingPunct="1">
              <a:spcAft>
                <a:spcPts val="0"/>
              </a:spcAft>
              <a:buFont typeface="Arial" panose="020B0604020202020204" pitchFamily="34" charset="0"/>
              <a:buChar char="•"/>
              <a:defRPr/>
            </a:pPr>
            <a:r>
              <a:rPr lang="fr-CA" altLang="fr-FR" sz="2400" dirty="0" smtClean="0">
                <a:solidFill>
                  <a:srgbClr val="18768D"/>
                </a:solidFill>
              </a:rPr>
              <a:t>Le montant additionnel pour invalidité</a:t>
            </a:r>
          </a:p>
          <a:p>
            <a:pPr marL="0" indent="0" algn="just" eaLnBrk="1" fontAlgn="auto" hangingPunct="1">
              <a:spcAft>
                <a:spcPts val="0"/>
              </a:spcAft>
              <a:buFont typeface="Arial" panose="020B0604020202020204" pitchFamily="34" charset="0"/>
              <a:buNone/>
              <a:defRPr/>
            </a:pPr>
            <a:r>
              <a:rPr lang="fr-CA" altLang="fr-FR" sz="2800" b="1" dirty="0"/>
              <a:t>Les prestations de survivants</a:t>
            </a:r>
            <a:r>
              <a:rPr lang="fr-CA" altLang="fr-FR" sz="2800" b="1" dirty="0">
                <a:hlinkClick r:id="rId6" action="ppaction://hlinksldjump"/>
              </a:rPr>
              <a:t> </a:t>
            </a:r>
            <a:r>
              <a:rPr lang="fr-CA" altLang="fr-FR" b="1" dirty="0">
                <a:hlinkClick r:id="rId6" action="ppaction://hlinksldjump"/>
              </a:rPr>
              <a:t> </a:t>
            </a:r>
            <a:r>
              <a:rPr lang="fr-CA" altLang="fr-FR" b="1" dirty="0"/>
              <a:t>             </a:t>
            </a:r>
          </a:p>
          <a:p>
            <a:pPr lvl="1" algn="just" eaLnBrk="1" fontAlgn="auto" hangingPunct="1">
              <a:spcAft>
                <a:spcPts val="0"/>
              </a:spcAft>
              <a:buFont typeface="Arial" panose="020B0604020202020204" pitchFamily="34" charset="0"/>
              <a:buChar char="•"/>
              <a:defRPr/>
            </a:pPr>
            <a:r>
              <a:rPr lang="fr-CA" altLang="fr-FR" sz="2400" dirty="0">
                <a:solidFill>
                  <a:srgbClr val="18768D"/>
                </a:solidFill>
              </a:rPr>
              <a:t>La prestation de décès</a:t>
            </a:r>
          </a:p>
          <a:p>
            <a:pPr lvl="1" algn="just" eaLnBrk="1" fontAlgn="auto" hangingPunct="1">
              <a:spcAft>
                <a:spcPts val="0"/>
              </a:spcAft>
              <a:buFont typeface="Arial" panose="020B0604020202020204" pitchFamily="34" charset="0"/>
              <a:buChar char="•"/>
              <a:defRPr/>
            </a:pPr>
            <a:r>
              <a:rPr lang="fr-CA" altLang="fr-FR" sz="2400" dirty="0">
                <a:solidFill>
                  <a:srgbClr val="18768D"/>
                </a:solidFill>
              </a:rPr>
              <a:t>La rente de conjoint survivant                   </a:t>
            </a:r>
          </a:p>
          <a:p>
            <a:pPr lvl="1" algn="just" eaLnBrk="1" fontAlgn="auto" hangingPunct="1">
              <a:spcAft>
                <a:spcPts val="0"/>
              </a:spcAft>
              <a:buFont typeface="Arial" panose="020B0604020202020204" pitchFamily="34" charset="0"/>
              <a:buChar char="•"/>
              <a:defRPr/>
            </a:pPr>
            <a:r>
              <a:rPr lang="fr-CA" altLang="fr-FR" sz="2400" dirty="0">
                <a:solidFill>
                  <a:srgbClr val="18768D"/>
                </a:solidFill>
              </a:rPr>
              <a:t>La rente d'orphelin </a:t>
            </a:r>
            <a:r>
              <a:rPr lang="fr-CA" altLang="fr-FR" dirty="0">
                <a:solidFill>
                  <a:srgbClr val="18768D"/>
                </a:solidFill>
              </a:rPr>
              <a:t>                     </a:t>
            </a:r>
          </a:p>
          <a:p>
            <a:pPr marL="0" indent="0" algn="just" eaLnBrk="1" fontAlgn="auto" hangingPunct="1">
              <a:spcAft>
                <a:spcPts val="0"/>
              </a:spcAft>
              <a:buFont typeface="Arial" panose="020B0604020202020204" pitchFamily="34" charset="0"/>
              <a:buNone/>
              <a:defRPr/>
            </a:pPr>
            <a:r>
              <a:rPr lang="fr-CA" altLang="fr-FR" sz="2800" b="1" dirty="0"/>
              <a:t>Les prestations pour invalidité</a:t>
            </a:r>
            <a:r>
              <a:rPr lang="fr-CA" altLang="fr-FR" sz="2800" b="1" dirty="0">
                <a:hlinkClick r:id="rId7" action="ppaction://hlinksldjump"/>
              </a:rPr>
              <a:t> </a:t>
            </a:r>
            <a:r>
              <a:rPr lang="fr-CA" altLang="fr-FR" b="1" dirty="0">
                <a:hlinkClick r:id="rId7" action="ppaction://hlinksldjump"/>
              </a:rPr>
              <a:t> </a:t>
            </a:r>
            <a:r>
              <a:rPr lang="fr-CA" altLang="fr-FR" b="1" dirty="0"/>
              <a:t>                 </a:t>
            </a:r>
          </a:p>
          <a:p>
            <a:pPr lvl="1" algn="just" eaLnBrk="1" fontAlgn="auto" hangingPunct="1">
              <a:spcAft>
                <a:spcPts val="0"/>
              </a:spcAft>
              <a:buFont typeface="Arial" panose="020B0604020202020204" pitchFamily="34" charset="0"/>
              <a:buChar char="•"/>
              <a:defRPr/>
            </a:pPr>
            <a:r>
              <a:rPr lang="fr-CA" altLang="fr-FR" sz="2400" dirty="0">
                <a:solidFill>
                  <a:srgbClr val="18768D"/>
                </a:solidFill>
              </a:rPr>
              <a:t>La rente d'invalidité                           </a:t>
            </a:r>
          </a:p>
          <a:p>
            <a:pPr lvl="1" algn="just" eaLnBrk="1" fontAlgn="auto" hangingPunct="1">
              <a:spcAft>
                <a:spcPts val="0"/>
              </a:spcAft>
              <a:buFont typeface="Arial" panose="020B0604020202020204" pitchFamily="34" charset="0"/>
              <a:buChar char="•"/>
              <a:defRPr/>
            </a:pPr>
            <a:r>
              <a:rPr lang="fr-CA" altLang="fr-FR" sz="2400" dirty="0">
                <a:solidFill>
                  <a:srgbClr val="18768D"/>
                </a:solidFill>
              </a:rPr>
              <a:t>La rente d'enfant de personne invalide  </a:t>
            </a:r>
          </a:p>
          <a:p>
            <a:pPr marL="0" indent="0" algn="just" eaLnBrk="1" fontAlgn="auto" hangingPunct="1">
              <a:spcAft>
                <a:spcPts val="0"/>
              </a:spcAft>
              <a:buFont typeface="Arial" panose="020B0604020202020204" pitchFamily="34" charset="0"/>
              <a:buNone/>
              <a:defRPr/>
            </a:pPr>
            <a:endParaRPr lang="fr-CA" altLang="fr-FR" sz="2800" b="1" dirty="0" smtClean="0"/>
          </a:p>
        </p:txBody>
      </p:sp>
    </p:spTree>
    <p:extLst>
      <p:ext uri="{BB962C8B-B14F-4D97-AF65-F5344CB8AC3E}">
        <p14:creationId xmlns:p14="http://schemas.microsoft.com/office/powerpoint/2010/main" val="1751234102"/>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re 1"/>
          <p:cNvSpPr>
            <a:spLocks noGrp="1"/>
          </p:cNvSpPr>
          <p:nvPr>
            <p:ph type="title"/>
            <p:custDataLst>
              <p:tags r:id="rId1"/>
            </p:custDataLst>
          </p:nvPr>
        </p:nvSpPr>
        <p:spPr>
          <a:xfrm>
            <a:off x="457200" y="150813"/>
            <a:ext cx="8229600" cy="1143000"/>
          </a:xfrm>
        </p:spPr>
        <p:txBody>
          <a:bodyPr/>
          <a:lstStyle/>
          <a:p>
            <a:pPr algn="ctr"/>
            <a:r>
              <a:rPr lang="fr-CA" altLang="fr-FR" dirty="0" smtClean="0"/>
              <a:t>Cotisations en 2019 </a:t>
            </a:r>
          </a:p>
        </p:txBody>
      </p:sp>
      <p:sp>
        <p:nvSpPr>
          <p:cNvPr id="3" name="Espace réservé du contenu 2"/>
          <p:cNvSpPr>
            <a:spLocks noGrp="1"/>
          </p:cNvSpPr>
          <p:nvPr>
            <p:ph idx="1"/>
            <p:custDataLst>
              <p:tags r:id="rId2"/>
            </p:custDataLst>
          </p:nvPr>
        </p:nvSpPr>
        <p:spPr>
          <a:xfrm>
            <a:off x="755650" y="1414463"/>
            <a:ext cx="7931150" cy="4525962"/>
          </a:xfrm>
        </p:spPr>
        <p:txBody>
          <a:bodyPr>
            <a:normAutofit fontScale="92500"/>
          </a:bodyPr>
          <a:lstStyle/>
          <a:p>
            <a:pPr marL="0" indent="0">
              <a:buFont typeface="Arial" panose="020B0604020202020204" pitchFamily="34" charset="0"/>
              <a:buNone/>
              <a:defRPr/>
            </a:pPr>
            <a:r>
              <a:rPr lang="fr-CA" b="1" dirty="0" smtClean="0"/>
              <a:t>Maximum (MGA)                                      57 </a:t>
            </a:r>
            <a:r>
              <a:rPr lang="fr-CA" b="1" dirty="0"/>
              <a:t>4</a:t>
            </a:r>
            <a:r>
              <a:rPr lang="fr-CA" b="1" dirty="0" smtClean="0"/>
              <a:t>00 $</a:t>
            </a:r>
            <a:endParaRPr lang="fr-CA" b="1" dirty="0"/>
          </a:p>
          <a:p>
            <a:pPr>
              <a:buFont typeface="Arial" panose="020B0604020202020204" pitchFamily="34" charset="0"/>
              <a:buChar char="•"/>
              <a:defRPr/>
            </a:pPr>
            <a:r>
              <a:rPr lang="fr-CA" sz="2800" dirty="0" smtClean="0">
                <a:solidFill>
                  <a:srgbClr val="18768D"/>
                </a:solidFill>
              </a:rPr>
              <a:t>Exemption                                               3 500 $</a:t>
            </a:r>
          </a:p>
          <a:p>
            <a:pPr>
              <a:buFont typeface="Arial" panose="020B0604020202020204" pitchFamily="34" charset="0"/>
              <a:buChar char="•"/>
              <a:defRPr/>
            </a:pPr>
            <a:r>
              <a:rPr lang="fr-CA" sz="2800" dirty="0" smtClean="0">
                <a:solidFill>
                  <a:srgbClr val="18768D"/>
                </a:solidFill>
              </a:rPr>
              <a:t>Gains cotisables                                    53 900 $</a:t>
            </a:r>
          </a:p>
          <a:p>
            <a:pPr>
              <a:buFont typeface="Arial" panose="020B0604020202020204" pitchFamily="34" charset="0"/>
              <a:buChar char="•"/>
              <a:defRPr/>
            </a:pPr>
            <a:endParaRPr lang="fr-CA" dirty="0">
              <a:solidFill>
                <a:srgbClr val="18768D"/>
              </a:solidFill>
            </a:endParaRPr>
          </a:p>
          <a:p>
            <a:pPr marL="0" indent="0">
              <a:buFont typeface="Arial" panose="020B0604020202020204" pitchFamily="34" charset="0"/>
              <a:buNone/>
              <a:tabLst>
                <a:tab pos="6721475" algn="l"/>
              </a:tabLst>
              <a:defRPr/>
            </a:pPr>
            <a:endParaRPr lang="fr-CA" sz="2800" dirty="0">
              <a:solidFill>
                <a:srgbClr val="18768D"/>
              </a:solidFill>
            </a:endParaRPr>
          </a:p>
          <a:p>
            <a:pPr marL="0" indent="0">
              <a:buFont typeface="Arial" panose="020B0604020202020204" pitchFamily="34" charset="0"/>
              <a:buNone/>
              <a:defRPr/>
            </a:pPr>
            <a:r>
              <a:rPr lang="fr-CA" sz="2800" b="1" dirty="0" smtClean="0"/>
              <a:t>Taux de cotisation                                Maximum</a:t>
            </a:r>
          </a:p>
          <a:p>
            <a:pPr marL="0" indent="0">
              <a:buFont typeface="Arial" panose="020B0604020202020204" pitchFamily="34" charset="0"/>
              <a:buNone/>
              <a:defRPr/>
            </a:pPr>
            <a:r>
              <a:rPr lang="fr-CA" sz="2800" b="1" dirty="0" smtClean="0"/>
              <a:t>                      Base + </a:t>
            </a:r>
            <a:r>
              <a:rPr lang="fr-CA" sz="2800" b="1" dirty="0" err="1" smtClean="0"/>
              <a:t>Supp</a:t>
            </a:r>
            <a:r>
              <a:rPr lang="fr-CA" sz="2800" b="1" dirty="0" smtClean="0"/>
              <a:t>.= Total</a:t>
            </a:r>
          </a:p>
          <a:p>
            <a:pPr>
              <a:buFont typeface="Arial" panose="020B0604020202020204" pitchFamily="34" charset="0"/>
              <a:buChar char="•"/>
              <a:tabLst>
                <a:tab pos="6821488" algn="l"/>
              </a:tabLst>
              <a:defRPr/>
            </a:pPr>
            <a:r>
              <a:rPr lang="fr-CA" sz="2800" dirty="0" smtClean="0">
                <a:solidFill>
                  <a:srgbClr val="18768D"/>
                </a:solidFill>
              </a:rPr>
              <a:t>Salarié(e)   (5,4 %+.15 % = 5,55 %)   2 991,45 $     </a:t>
            </a:r>
          </a:p>
          <a:p>
            <a:pPr>
              <a:buFont typeface="Arial" panose="020B0604020202020204" pitchFamily="34" charset="0"/>
              <a:buChar char="•"/>
              <a:tabLst>
                <a:tab pos="6811963" algn="l"/>
              </a:tabLst>
              <a:defRPr/>
            </a:pPr>
            <a:r>
              <a:rPr lang="fr-CA" sz="2800" dirty="0" smtClean="0">
                <a:solidFill>
                  <a:srgbClr val="18768D"/>
                </a:solidFill>
              </a:rPr>
              <a:t>Autonome (10,8 %+.3 % = 11,11 %)   5 982,90 $                                               </a:t>
            </a:r>
            <a:endParaRPr lang="fr-CA" sz="2800" dirty="0">
              <a:solidFill>
                <a:srgbClr val="18768D"/>
              </a:solidFill>
            </a:endParaRPr>
          </a:p>
        </p:txBody>
      </p:sp>
      <p:sp>
        <p:nvSpPr>
          <p:cNvPr id="16388"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98E0A1B4-EF84-469B-8A9F-8F94C42C0121}" type="slidenum">
              <a:rPr lang="fr-FR" altLang="fr-FR" sz="1200">
                <a:solidFill>
                  <a:srgbClr val="595959"/>
                </a:solidFill>
              </a:rPr>
              <a:pPr/>
              <a:t>7</a:t>
            </a:fld>
            <a:endParaRPr lang="fr-FR" altLang="fr-FR" sz="1200">
              <a:solidFill>
                <a:srgbClr val="595959"/>
              </a:solidFill>
              <a:latin typeface="Times" pitchFamily="99" charset="0"/>
            </a:endParaRPr>
          </a:p>
        </p:txBody>
      </p:sp>
    </p:spTree>
    <p:extLst>
      <p:ext uri="{BB962C8B-B14F-4D97-AF65-F5344CB8AC3E}">
        <p14:creationId xmlns:p14="http://schemas.microsoft.com/office/powerpoint/2010/main" val="3726765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re 1"/>
          <p:cNvSpPr>
            <a:spLocks noGrp="1"/>
          </p:cNvSpPr>
          <p:nvPr>
            <p:ph type="title"/>
            <p:custDataLst>
              <p:tags r:id="rId1"/>
            </p:custDataLst>
          </p:nvPr>
        </p:nvSpPr>
        <p:spPr>
          <a:xfrm>
            <a:off x="457200" y="150813"/>
            <a:ext cx="8229600" cy="1143000"/>
          </a:xfrm>
        </p:spPr>
        <p:txBody>
          <a:bodyPr/>
          <a:lstStyle/>
          <a:p>
            <a:pPr algn="ctr"/>
            <a:r>
              <a:rPr lang="fr-CA" altLang="fr-FR" dirty="0" smtClean="0"/>
              <a:t>Cotisations en 2019 </a:t>
            </a:r>
          </a:p>
        </p:txBody>
      </p:sp>
      <p:sp>
        <p:nvSpPr>
          <p:cNvPr id="3" name="Espace réservé du contenu 2"/>
          <p:cNvSpPr>
            <a:spLocks noGrp="1"/>
          </p:cNvSpPr>
          <p:nvPr>
            <p:ph idx="1"/>
            <p:custDataLst>
              <p:tags r:id="rId2"/>
            </p:custDataLst>
          </p:nvPr>
        </p:nvSpPr>
        <p:spPr>
          <a:xfrm>
            <a:off x="755650" y="1414463"/>
            <a:ext cx="7931150" cy="4525962"/>
          </a:xfrm>
        </p:spPr>
        <p:txBody>
          <a:bodyPr>
            <a:normAutofit fontScale="92500"/>
          </a:bodyPr>
          <a:lstStyle/>
          <a:p>
            <a:pPr marL="0" indent="0">
              <a:buFont typeface="Arial" panose="020B0604020202020204" pitchFamily="34" charset="0"/>
              <a:buNone/>
              <a:tabLst>
                <a:tab pos="5200650" algn="l"/>
                <a:tab pos="7178675" algn="l"/>
              </a:tabLst>
              <a:defRPr/>
            </a:pPr>
            <a:r>
              <a:rPr lang="fr-CA" b="1" dirty="0" smtClean="0"/>
              <a:t>Maximum (MGA)          40 000 $            57 400 $</a:t>
            </a:r>
            <a:endParaRPr lang="fr-CA" b="1" dirty="0"/>
          </a:p>
          <a:p>
            <a:pPr>
              <a:buFont typeface="Arial" panose="020B0604020202020204" pitchFamily="34" charset="0"/>
              <a:buChar char="•"/>
              <a:defRPr/>
            </a:pPr>
            <a:r>
              <a:rPr lang="fr-CA" sz="2800" dirty="0" smtClean="0">
                <a:solidFill>
                  <a:srgbClr val="18768D"/>
                </a:solidFill>
              </a:rPr>
              <a:t>Exemption                   3 500 $              3 500 $</a:t>
            </a:r>
          </a:p>
          <a:p>
            <a:pPr>
              <a:buFont typeface="Arial" panose="020B0604020202020204" pitchFamily="34" charset="0"/>
              <a:buChar char="•"/>
              <a:defRPr/>
            </a:pPr>
            <a:r>
              <a:rPr lang="fr-CA" sz="2800" dirty="0" smtClean="0">
                <a:solidFill>
                  <a:srgbClr val="18768D"/>
                </a:solidFill>
              </a:rPr>
              <a:t>Gains cotisables        36 500 $            53 900 $</a:t>
            </a:r>
          </a:p>
          <a:p>
            <a:pPr>
              <a:buFont typeface="Arial" panose="020B0604020202020204" pitchFamily="34" charset="0"/>
              <a:buChar char="•"/>
              <a:defRPr/>
            </a:pPr>
            <a:endParaRPr lang="fr-CA" sz="2800" dirty="0" smtClean="0">
              <a:solidFill>
                <a:srgbClr val="18768D"/>
              </a:solidFill>
            </a:endParaRPr>
          </a:p>
          <a:p>
            <a:pPr marL="0" indent="0">
              <a:buFont typeface="Arial" panose="020B0604020202020204" pitchFamily="34" charset="0"/>
              <a:buNone/>
              <a:tabLst>
                <a:tab pos="5108575" algn="l"/>
              </a:tabLst>
              <a:defRPr/>
            </a:pPr>
            <a:endParaRPr lang="fr-CA" sz="2800" dirty="0" smtClean="0">
              <a:solidFill>
                <a:srgbClr val="18768D"/>
              </a:solidFill>
            </a:endParaRPr>
          </a:p>
          <a:p>
            <a:pPr marL="0" indent="0">
              <a:buFont typeface="Arial" panose="020B0604020202020204" pitchFamily="34" charset="0"/>
              <a:buNone/>
              <a:defRPr/>
            </a:pPr>
            <a:r>
              <a:rPr lang="fr-CA" sz="2800" b="1" dirty="0" smtClean="0"/>
              <a:t>Taux de cotisation</a:t>
            </a:r>
          </a:p>
          <a:p>
            <a:pPr>
              <a:buFont typeface="Arial" panose="020B0604020202020204" pitchFamily="34" charset="0"/>
              <a:buChar char="•"/>
              <a:tabLst>
                <a:tab pos="4035425" algn="l"/>
                <a:tab pos="5108575" algn="l"/>
                <a:tab pos="6811963" algn="l"/>
                <a:tab pos="7269163" algn="l"/>
              </a:tabLst>
              <a:defRPr/>
            </a:pPr>
            <a:r>
              <a:rPr lang="fr-CA" sz="2800" dirty="0" smtClean="0">
                <a:solidFill>
                  <a:srgbClr val="18768D"/>
                </a:solidFill>
              </a:rPr>
              <a:t>Salarié(e)  (5,55 %)   2</a:t>
            </a:r>
            <a:r>
              <a:rPr lang="fr-CA" dirty="0" smtClean="0">
                <a:solidFill>
                  <a:srgbClr val="18768D"/>
                </a:solidFill>
              </a:rPr>
              <a:t> 007,50</a:t>
            </a:r>
            <a:r>
              <a:rPr lang="fr-CA" sz="2800" dirty="0" smtClean="0">
                <a:solidFill>
                  <a:srgbClr val="18768D"/>
                </a:solidFill>
              </a:rPr>
              <a:t> $           2 991,45 $</a:t>
            </a:r>
          </a:p>
          <a:p>
            <a:pPr>
              <a:buFont typeface="Arial" panose="020B0604020202020204" pitchFamily="34" charset="0"/>
              <a:buChar char="•"/>
              <a:tabLst>
                <a:tab pos="5202238" algn="l"/>
                <a:tab pos="6811963" algn="l"/>
                <a:tab pos="7356475" algn="l"/>
              </a:tabLst>
              <a:defRPr/>
            </a:pPr>
            <a:r>
              <a:rPr lang="fr-CA" sz="2800" dirty="0" smtClean="0">
                <a:solidFill>
                  <a:srgbClr val="18768D"/>
                </a:solidFill>
              </a:rPr>
              <a:t>Autonome (11,1 %)   4 015,00 $           5 982,90 $</a:t>
            </a:r>
            <a:endParaRPr lang="fr-CA" sz="2800" dirty="0">
              <a:solidFill>
                <a:srgbClr val="18768D"/>
              </a:solidFill>
            </a:endParaRPr>
          </a:p>
        </p:txBody>
      </p:sp>
      <p:sp>
        <p:nvSpPr>
          <p:cNvPr id="17412"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C9F801C7-17C0-44DC-82CE-F6A468730D80}" type="slidenum">
              <a:rPr lang="fr-FR" altLang="fr-FR" sz="1200">
                <a:solidFill>
                  <a:srgbClr val="595959"/>
                </a:solidFill>
              </a:rPr>
              <a:pPr/>
              <a:t>8</a:t>
            </a:fld>
            <a:endParaRPr lang="fr-FR" altLang="fr-FR" sz="1200">
              <a:solidFill>
                <a:srgbClr val="595959"/>
              </a:solidFill>
              <a:latin typeface="Times" pitchFamily="99" charset="0"/>
            </a:endParaRPr>
          </a:p>
        </p:txBody>
      </p:sp>
    </p:spTree>
    <p:extLst>
      <p:ext uri="{BB962C8B-B14F-4D97-AF65-F5344CB8AC3E}">
        <p14:creationId xmlns:p14="http://schemas.microsoft.com/office/powerpoint/2010/main" val="2304257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Partage des revenus de travail</a:t>
            </a:r>
          </a:p>
        </p:txBody>
      </p:sp>
      <p:sp>
        <p:nvSpPr>
          <p:cNvPr id="62467" name="Rectangle 3"/>
          <p:cNvSpPr>
            <a:spLocks noGrp="1" noChangeArrowheads="1"/>
          </p:cNvSpPr>
          <p:nvPr>
            <p:ph idx="1"/>
            <p:custDataLst>
              <p:tags r:id="rId2"/>
            </p:custDataLst>
          </p:nvPr>
        </p:nvSpPr>
        <p:spPr>
          <a:xfrm>
            <a:off x="952500" y="1412875"/>
            <a:ext cx="7239000" cy="4572000"/>
          </a:xfrm>
        </p:spPr>
        <p:txBody>
          <a:bodyPr>
            <a:normAutofit fontScale="92500" lnSpcReduction="10000"/>
          </a:bodyPr>
          <a:lstStyle/>
          <a:p>
            <a:pPr marL="0" indent="0" eaLnBrk="1" hangingPunct="1">
              <a:lnSpc>
                <a:spcPct val="105000"/>
              </a:lnSpc>
              <a:buFont typeface="Arial" panose="020B0604020202020204" pitchFamily="34" charset="0"/>
              <a:buNone/>
              <a:defRPr/>
            </a:pPr>
            <a:r>
              <a:rPr lang="fr-CA" altLang="fr-FR" sz="2800" b="1" dirty="0" smtClean="0"/>
              <a:t>Conjoints légaux : </a:t>
            </a:r>
            <a:r>
              <a:rPr lang="fr-CA" altLang="fr-FR" sz="2800" dirty="0" smtClean="0">
                <a:solidFill>
                  <a:schemeClr val="tx2"/>
                </a:solidFill>
                <a:latin typeface="Tahoma" panose="020B0604030504040204" pitchFamily="34" charset="0"/>
                <a:ea typeface="Tahoma" panose="020B0604030504040204" pitchFamily="34" charset="0"/>
                <a:cs typeface="Tahoma" panose="020B0604030504040204" pitchFamily="34" charset="0"/>
              </a:rPr>
              <a:t> </a:t>
            </a:r>
            <a:endParaRPr lang="fr-CA" altLang="fr-FR" sz="2800" b="1" dirty="0" smtClean="0"/>
          </a:p>
          <a:p>
            <a:pPr eaLnBrk="1" hangingPunct="1">
              <a:lnSpc>
                <a:spcPct val="105000"/>
              </a:lnSpc>
              <a:buFont typeface="Arial" panose="020B0604020202020204" pitchFamily="34" charset="0"/>
              <a:buChar char="•"/>
              <a:defRPr/>
            </a:pPr>
            <a:r>
              <a:rPr lang="fr-CA" altLang="fr-FR" sz="2400" b="1" dirty="0" smtClean="0">
                <a:solidFill>
                  <a:srgbClr val="18768D"/>
                </a:solidFill>
              </a:rPr>
              <a:t>Automatique</a:t>
            </a:r>
            <a:r>
              <a:rPr lang="fr-CA" altLang="fr-FR" sz="2400" dirty="0" smtClean="0">
                <a:solidFill>
                  <a:srgbClr val="18768D"/>
                </a:solidFill>
              </a:rPr>
              <a:t> </a:t>
            </a:r>
          </a:p>
          <a:p>
            <a:pPr eaLnBrk="1" hangingPunct="1">
              <a:lnSpc>
                <a:spcPct val="100000"/>
              </a:lnSpc>
              <a:buFont typeface="Arial" panose="020B0604020202020204" pitchFamily="34" charset="0"/>
              <a:buChar char="•"/>
              <a:defRPr/>
            </a:pPr>
            <a:r>
              <a:rPr lang="fr-CA" altLang="fr-FR" sz="2400" dirty="0"/>
              <a:t>S</a:t>
            </a:r>
            <a:r>
              <a:rPr lang="fr-CA" altLang="fr-FR" sz="2400" dirty="0" smtClean="0"/>
              <a:t>auf si renonciation lors d’un divorce, d’une séparation légale ou de la dissolution d’une union civile</a:t>
            </a:r>
            <a:br>
              <a:rPr lang="fr-CA" altLang="fr-FR" sz="2400" dirty="0" smtClean="0"/>
            </a:br>
            <a:endParaRPr lang="fr-CA" altLang="fr-FR" sz="2400" dirty="0"/>
          </a:p>
          <a:p>
            <a:pPr marL="0" indent="0" eaLnBrk="1" hangingPunct="1">
              <a:lnSpc>
                <a:spcPct val="100000"/>
              </a:lnSpc>
              <a:buFont typeface="Arial" panose="020B0604020202020204" pitchFamily="34" charset="0"/>
              <a:buNone/>
              <a:defRPr/>
            </a:pPr>
            <a:r>
              <a:rPr lang="fr-CA" altLang="fr-FR" sz="2800" b="1" dirty="0" smtClean="0"/>
              <a:t>Conjoints de fait </a:t>
            </a:r>
            <a:r>
              <a:rPr lang="fr-CA" altLang="fr-FR" sz="2800" dirty="0" smtClean="0"/>
              <a:t>: </a:t>
            </a:r>
          </a:p>
          <a:p>
            <a:pPr eaLnBrk="1" hangingPunct="1">
              <a:lnSpc>
                <a:spcPct val="105000"/>
              </a:lnSpc>
              <a:buFont typeface="Arial" panose="020B0604020202020204" pitchFamily="34" charset="0"/>
              <a:buChar char="•"/>
              <a:defRPr/>
            </a:pPr>
            <a:r>
              <a:rPr lang="fr-CA" altLang="fr-FR" sz="2400" b="1" dirty="0">
                <a:solidFill>
                  <a:srgbClr val="18768D"/>
                </a:solidFill>
              </a:rPr>
              <a:t>S</a:t>
            </a:r>
            <a:r>
              <a:rPr lang="fr-CA" altLang="fr-FR" sz="2400" b="1" dirty="0" smtClean="0">
                <a:solidFill>
                  <a:srgbClr val="18768D"/>
                </a:solidFill>
              </a:rPr>
              <a:t>ur demande conjointe</a:t>
            </a:r>
            <a:r>
              <a:rPr lang="fr-CA" altLang="fr-FR" sz="2400" dirty="0" smtClean="0">
                <a:solidFill>
                  <a:srgbClr val="18768D"/>
                </a:solidFill>
              </a:rPr>
              <a:t> </a:t>
            </a:r>
            <a:r>
              <a:rPr lang="fr-CA" altLang="fr-FR" sz="2400" dirty="0" smtClean="0"/>
              <a:t>après un an de séparation </a:t>
            </a:r>
          </a:p>
          <a:p>
            <a:pPr marL="0" indent="0" eaLnBrk="1" hangingPunct="1">
              <a:lnSpc>
                <a:spcPct val="105000"/>
              </a:lnSpc>
              <a:buFont typeface="Arial" panose="020B0604020202020204" pitchFamily="34" charset="0"/>
              <a:buNone/>
              <a:defRPr/>
            </a:pPr>
            <a:r>
              <a:rPr lang="fr-CA" altLang="fr-FR" sz="2400" dirty="0"/>
              <a:t> </a:t>
            </a:r>
            <a:r>
              <a:rPr lang="fr-CA" altLang="fr-FR" sz="2400" dirty="0" smtClean="0"/>
              <a:t>    ou </a:t>
            </a:r>
          </a:p>
          <a:p>
            <a:pPr eaLnBrk="1" hangingPunct="1">
              <a:lnSpc>
                <a:spcPct val="105000"/>
              </a:lnSpc>
              <a:buFont typeface="Arial" panose="020B0604020202020204" pitchFamily="34" charset="0"/>
              <a:buChar char="•"/>
              <a:defRPr/>
            </a:pPr>
            <a:r>
              <a:rPr lang="fr-CA" altLang="fr-FR" sz="2400" b="1" dirty="0">
                <a:solidFill>
                  <a:srgbClr val="18768D"/>
                </a:solidFill>
              </a:rPr>
              <a:t>S</a:t>
            </a:r>
            <a:r>
              <a:rPr lang="fr-CA" altLang="fr-FR" sz="2400" b="1" dirty="0" smtClean="0">
                <a:solidFill>
                  <a:srgbClr val="18768D"/>
                </a:solidFill>
              </a:rPr>
              <a:t>ur demande d’un des conjoints </a:t>
            </a:r>
            <a:r>
              <a:rPr lang="fr-CA" altLang="fr-FR" sz="2400" dirty="0" smtClean="0"/>
              <a:t>si prévu dans une convention de vie commune</a:t>
            </a:r>
            <a:br>
              <a:rPr lang="fr-CA" altLang="fr-FR" sz="2400" dirty="0" smtClean="0"/>
            </a:br>
            <a:endParaRPr lang="fr-CA" altLang="fr-FR" sz="2400" dirty="0" smtClean="0"/>
          </a:p>
        </p:txBody>
      </p:sp>
      <p:sp>
        <p:nvSpPr>
          <p:cNvPr id="18436"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486A6A18-55F7-47D0-8333-BC6494BC8E36}" type="slidenum">
              <a:rPr lang="fr-FR" altLang="fr-FR" sz="1200">
                <a:solidFill>
                  <a:srgbClr val="898989"/>
                </a:solidFill>
              </a:rPr>
              <a:pPr/>
              <a:t>9</a:t>
            </a:fld>
            <a:endParaRPr lang="fr-FR" altLang="fr-FR" sz="1200">
              <a:solidFill>
                <a:srgbClr val="898989"/>
              </a:solidFill>
              <a:latin typeface="Times" pitchFamily="99" charset="0"/>
            </a:endParaRPr>
          </a:p>
        </p:txBody>
      </p:sp>
      <p:sp>
        <p:nvSpPr>
          <p:cNvPr id="2" name="Organigramme : Terminateur 1"/>
          <p:cNvSpPr/>
          <p:nvPr>
            <p:custDataLst>
              <p:tags r:id="rId4"/>
            </p:custDataLst>
          </p:nvPr>
        </p:nvSpPr>
        <p:spPr>
          <a:xfrm>
            <a:off x="4859338" y="3193552"/>
            <a:ext cx="3600450" cy="719137"/>
          </a:xfrm>
          <a:prstGeom prst="flowChartTerminator">
            <a:avLst/>
          </a:prstGeom>
          <a:solidFill>
            <a:srgbClr val="A2D2E8"/>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p>
        </p:txBody>
      </p:sp>
      <p:sp>
        <p:nvSpPr>
          <p:cNvPr id="3" name="ZoneTexte 2"/>
          <p:cNvSpPr txBox="1">
            <a:spLocks noChangeArrowheads="1"/>
          </p:cNvSpPr>
          <p:nvPr>
            <p:custDataLst>
              <p:tags r:id="rId5"/>
            </p:custDataLst>
          </p:nvPr>
        </p:nvSpPr>
        <p:spPr bwMode="auto">
          <a:xfrm>
            <a:off x="4940300" y="3322138"/>
            <a:ext cx="3663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r>
              <a:rPr lang="fr-CA" altLang="fr-FR" dirty="0">
                <a:latin typeface="+mj-lt"/>
              </a:rPr>
              <a:t>Simulation sur demande </a:t>
            </a:r>
          </a:p>
        </p:txBody>
      </p:sp>
    </p:spTree>
    <p:extLst>
      <p:ext uri="{BB962C8B-B14F-4D97-AF65-F5344CB8AC3E}">
        <p14:creationId xmlns:p14="http://schemas.microsoft.com/office/powerpoint/2010/main" val="273671445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custDataLst>
              <p:tags r:id="rId1"/>
            </p:custDataLst>
            <p:extLst>
              <p:ext uri="{D42A27DB-BD31-4B8C-83A1-F6EECF244321}">
                <p14:modId xmlns:p14="http://schemas.microsoft.com/office/powerpoint/2010/main" val="2736869384"/>
              </p:ext>
            </p:extLst>
          </p:nvPr>
        </p:nvGraphicFramePr>
        <p:xfrm>
          <a:off x="677863" y="1295400"/>
          <a:ext cx="7200900" cy="4652964"/>
        </p:xfrm>
        <a:graphic>
          <a:graphicData uri="http://schemas.openxmlformats.org/drawingml/2006/table">
            <a:tbl>
              <a:tblPr firstRow="1" bandRow="1">
                <a:effectLst/>
                <a:tableStyleId>{5940675A-B579-460E-94D1-54222C63F5DA}</a:tableStyleId>
              </a:tblPr>
              <a:tblGrid>
                <a:gridCol w="1224153"/>
                <a:gridCol w="1440180"/>
                <a:gridCol w="1440180"/>
                <a:gridCol w="216027"/>
                <a:gridCol w="1440180"/>
                <a:gridCol w="1440180"/>
              </a:tblGrid>
              <a:tr h="1013434">
                <a:tc rowSpan="2">
                  <a:txBody>
                    <a:bodyPr/>
                    <a:lstStyle/>
                    <a:p>
                      <a:pPr algn="ct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lnSpc>
                          <a:spcPct val="150000"/>
                        </a:lnSpc>
                        <a:spcBef>
                          <a:spcPts val="3000"/>
                        </a:spcBef>
                      </a:pPr>
                      <a:r>
                        <a:rPr lang="fr-CA" sz="2000" dirty="0" smtClean="0">
                          <a:solidFill>
                            <a:schemeClr val="bg1"/>
                          </a:solidFill>
                          <a:latin typeface="+mj-lt"/>
                          <a:ea typeface="Tahoma" panose="020B0604030504040204" pitchFamily="34" charset="0"/>
                          <a:cs typeface="Tahoma" panose="020B0604030504040204" pitchFamily="34" charset="0"/>
                        </a:rPr>
                        <a:t>Ex-conjoint</a:t>
                      </a:r>
                      <a:r>
                        <a:rPr lang="fr-CA" sz="2000" baseline="0" dirty="0" smtClean="0">
                          <a:solidFill>
                            <a:schemeClr val="bg1"/>
                          </a:solidFill>
                          <a:latin typeface="+mj-lt"/>
                          <a:ea typeface="Tahoma" panose="020B0604030504040204" pitchFamily="34" charset="0"/>
                          <a:cs typeface="Tahoma" panose="020B0604030504040204" pitchFamily="34" charset="0"/>
                        </a:rPr>
                        <a:t>(e)</a:t>
                      </a:r>
                    </a:p>
                    <a:p>
                      <a:pPr algn="ctr">
                        <a:lnSpc>
                          <a:spcPct val="150000"/>
                        </a:lnSpc>
                      </a:pPr>
                      <a:r>
                        <a:rPr lang="fr-CA" sz="2000" b="1" baseline="0" dirty="0" smtClean="0">
                          <a:solidFill>
                            <a:schemeClr val="bg1"/>
                          </a:solidFill>
                          <a:latin typeface="+mj-lt"/>
                          <a:ea typeface="Tahoma" panose="020B0604030504040204" pitchFamily="34" charset="0"/>
                          <a:cs typeface="Tahoma" panose="020B0604030504040204" pitchFamily="34" charset="0"/>
                        </a:rPr>
                        <a:t>A</a:t>
                      </a:r>
                      <a:endParaRPr lang="fr-CA" sz="2000" b="1"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hMerge="1">
                  <a:txBody>
                    <a:bodyPr/>
                    <a:lstStyle/>
                    <a:p>
                      <a:endParaRPr lang="fr-CA" dirty="0"/>
                    </a:p>
                  </a:txBody>
                  <a:tcPr/>
                </a:tc>
                <a:tc rowSpan="6">
                  <a:txBody>
                    <a:bodyPr/>
                    <a:lstStyle/>
                    <a:p>
                      <a:pPr algn="ct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gridSpan="2">
                  <a:txBody>
                    <a:bodyPr/>
                    <a:lstStyle/>
                    <a:p>
                      <a:pPr algn="ctr">
                        <a:lnSpc>
                          <a:spcPct val="150000"/>
                        </a:lnSpc>
                        <a:spcBef>
                          <a:spcPts val="0"/>
                        </a:spcBef>
                      </a:pPr>
                      <a:r>
                        <a:rPr lang="fr-CA" sz="2000" dirty="0" smtClean="0">
                          <a:solidFill>
                            <a:schemeClr val="bg1"/>
                          </a:solidFill>
                          <a:latin typeface="+mj-lt"/>
                          <a:ea typeface="Tahoma" panose="020B0604030504040204" pitchFamily="34" charset="0"/>
                          <a:cs typeface="Tahoma" panose="020B0604030504040204" pitchFamily="34" charset="0"/>
                        </a:rPr>
                        <a:t>Ex-conjoint</a:t>
                      </a:r>
                      <a:r>
                        <a:rPr lang="fr-CA" sz="2000" baseline="0" dirty="0" smtClean="0">
                          <a:solidFill>
                            <a:schemeClr val="bg1"/>
                          </a:solidFill>
                          <a:latin typeface="+mj-lt"/>
                          <a:ea typeface="Tahoma" panose="020B0604030504040204" pitchFamily="34" charset="0"/>
                          <a:cs typeface="Tahoma" panose="020B0604030504040204" pitchFamily="34" charset="0"/>
                        </a:rPr>
                        <a:t>(e)</a:t>
                      </a:r>
                    </a:p>
                    <a:p>
                      <a:pPr algn="ctr">
                        <a:lnSpc>
                          <a:spcPct val="150000"/>
                        </a:lnSpc>
                      </a:pPr>
                      <a:r>
                        <a:rPr lang="fr-CA" sz="2000" b="1" dirty="0" smtClean="0">
                          <a:solidFill>
                            <a:schemeClr val="bg1"/>
                          </a:solidFill>
                          <a:latin typeface="+mj-lt"/>
                          <a:ea typeface="Tahoma" panose="020B0604030504040204" pitchFamily="34" charset="0"/>
                          <a:cs typeface="Tahoma" panose="020B0604030504040204" pitchFamily="34" charset="0"/>
                        </a:rPr>
                        <a:t>B</a:t>
                      </a:r>
                    </a:p>
                  </a:txBody>
                  <a:tcPr marL="91441" marR="91441" marT="45715" marB="4571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hMerge="1">
                  <a:txBody>
                    <a:bodyPr/>
                    <a:lstStyle/>
                    <a:p>
                      <a:endParaRPr lang="fr-CA" dirty="0"/>
                    </a:p>
                  </a:txBody>
                  <a:tcPr/>
                </a:tc>
              </a:tr>
              <a:tr h="727906">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Avant</a:t>
                      </a:r>
                    </a:p>
                    <a:p>
                      <a:pPr algn="ctr"/>
                      <a:r>
                        <a:rPr lang="fr-CA" sz="2000" dirty="0" smtClean="0">
                          <a:solidFill>
                            <a:schemeClr val="bg1"/>
                          </a:solidFill>
                          <a:latin typeface="+mj-lt"/>
                          <a:ea typeface="Tahoma" panose="020B0604030504040204" pitchFamily="34" charset="0"/>
                          <a:cs typeface="Tahoma" panose="020B0604030504040204" pitchFamily="34" charset="0"/>
                        </a:rPr>
                        <a:t>partage</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solidFill>
                            <a:srgbClr val="002060"/>
                          </a:solidFill>
                          <a:latin typeface="+mj-lt"/>
                          <a:ea typeface="Tahoma" panose="020B0604030504040204" pitchFamily="34" charset="0"/>
                          <a:cs typeface="Tahoma" panose="020B0604030504040204" pitchFamily="34" charset="0"/>
                        </a:rPr>
                        <a:t>Après</a:t>
                      </a:r>
                    </a:p>
                    <a:p>
                      <a:pPr algn="ctr"/>
                      <a:r>
                        <a:rPr lang="fr-CA" sz="2000" dirty="0" smtClean="0">
                          <a:solidFill>
                            <a:srgbClr val="002060"/>
                          </a:solidFill>
                          <a:latin typeface="+mj-lt"/>
                          <a:ea typeface="Tahoma" panose="020B0604030504040204" pitchFamily="34" charset="0"/>
                          <a:cs typeface="Tahoma" panose="020B0604030504040204" pitchFamily="34" charset="0"/>
                        </a:rPr>
                        <a:t>partage</a:t>
                      </a:r>
                      <a:endParaRPr lang="fr-CA" sz="2000" dirty="0">
                        <a:solidFill>
                          <a:srgbClr val="002060"/>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Avant</a:t>
                      </a:r>
                    </a:p>
                    <a:p>
                      <a:pPr algn="ctr"/>
                      <a:r>
                        <a:rPr lang="fr-CA" sz="2000" dirty="0" smtClean="0">
                          <a:solidFill>
                            <a:schemeClr val="bg1"/>
                          </a:solidFill>
                          <a:latin typeface="+mj-lt"/>
                          <a:ea typeface="Tahoma" panose="020B0604030504040204" pitchFamily="34" charset="0"/>
                          <a:cs typeface="Tahoma" panose="020B0604030504040204" pitchFamily="34" charset="0"/>
                        </a:rPr>
                        <a:t>partage</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solidFill>
                            <a:srgbClr val="002060"/>
                          </a:solidFill>
                          <a:latin typeface="+mj-lt"/>
                          <a:ea typeface="Tahoma" panose="020B0604030504040204" pitchFamily="34" charset="0"/>
                          <a:cs typeface="Tahoma" panose="020B0604030504040204" pitchFamily="34" charset="0"/>
                        </a:rPr>
                        <a:t>Après</a:t>
                      </a:r>
                    </a:p>
                    <a:p>
                      <a:pPr algn="ctr"/>
                      <a:r>
                        <a:rPr lang="fr-CA" sz="2000" dirty="0" smtClean="0">
                          <a:solidFill>
                            <a:srgbClr val="002060"/>
                          </a:solidFill>
                          <a:latin typeface="+mj-lt"/>
                          <a:ea typeface="Tahoma" panose="020B0604030504040204" pitchFamily="34" charset="0"/>
                          <a:cs typeface="Tahoma" panose="020B0604030504040204" pitchFamily="34" charset="0"/>
                        </a:rPr>
                        <a:t>partage</a:t>
                      </a:r>
                      <a:endParaRPr lang="fr-CA" sz="2000" dirty="0">
                        <a:solidFill>
                          <a:srgbClr val="002060"/>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727906">
                <a:tc>
                  <a:txBody>
                    <a:bodyPr/>
                    <a:lstStyle/>
                    <a:p>
                      <a:pPr algn="ctr"/>
                      <a:r>
                        <a:rPr lang="fr-CA" sz="2000" dirty="0" smtClean="0">
                          <a:latin typeface="+mj-lt"/>
                          <a:ea typeface="Tahoma" panose="020B0604030504040204" pitchFamily="34" charset="0"/>
                          <a:cs typeface="Tahoma" panose="020B0604030504040204" pitchFamily="34" charset="0"/>
                        </a:rPr>
                        <a:t>2015</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3C3C3"/>
                    </a:solidFill>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38 000 $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19 000 $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19 000 $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727906">
                <a:tc>
                  <a:txBody>
                    <a:bodyPr/>
                    <a:lstStyle/>
                    <a:p>
                      <a:pPr algn="ctr"/>
                      <a:r>
                        <a:rPr lang="fr-CA" sz="2000" dirty="0" smtClean="0">
                          <a:latin typeface="+mj-lt"/>
                          <a:ea typeface="Tahoma" panose="020B0604030504040204" pitchFamily="34" charset="0"/>
                          <a:cs typeface="Tahoma" panose="020B0604030504040204" pitchFamily="34" charset="0"/>
                        </a:rPr>
                        <a:t>2016</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3C3C3"/>
                    </a:solidFill>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38 000 $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35 000 $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32 000 $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35 000 $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727906">
                <a:tc>
                  <a:txBody>
                    <a:bodyPr/>
                    <a:lstStyle/>
                    <a:p>
                      <a:pPr algn="ctr"/>
                      <a:r>
                        <a:rPr lang="fr-CA" sz="2000" dirty="0" smtClean="0">
                          <a:latin typeface="+mj-lt"/>
                          <a:ea typeface="Tahoma" panose="020B0604030504040204" pitchFamily="34" charset="0"/>
                          <a:cs typeface="Tahoma" panose="020B0604030504040204" pitchFamily="34" charset="0"/>
                        </a:rPr>
                        <a:t>2017</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3C3C3"/>
                    </a:solidFill>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23 000 $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46 000 $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23 000 $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r h="727906">
                <a:tc>
                  <a:txBody>
                    <a:bodyPr/>
                    <a:lstStyle/>
                    <a:p>
                      <a:pPr algn="ctr"/>
                      <a:r>
                        <a:rPr lang="fr-CA" sz="2000" dirty="0" smtClean="0">
                          <a:latin typeface="+mj-lt"/>
                          <a:ea typeface="Tahoma" panose="020B0604030504040204" pitchFamily="34" charset="0"/>
                          <a:cs typeface="Tahoma" panose="020B0604030504040204" pitchFamily="34" charset="0"/>
                        </a:rPr>
                        <a:t>2018</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3C3C3"/>
                    </a:solidFill>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55 900 $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55 900 $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vMerge="1">
                  <a:txBody>
                    <a:bodyPr/>
                    <a:lstStyle/>
                    <a:p>
                      <a:endParaRPr lang="fr-CA" dirty="0"/>
                    </a:p>
                  </a:txBody>
                  <a:tcPr/>
                </a:tc>
                <a:tc>
                  <a:txBody>
                    <a:bodyPr/>
                    <a:lstStyle/>
                    <a:p>
                      <a:pPr algn="ctr"/>
                      <a:r>
                        <a:rPr lang="fr-CA" sz="2000" dirty="0" smtClean="0">
                          <a:solidFill>
                            <a:schemeClr val="bg1"/>
                          </a:solidFill>
                          <a:latin typeface="+mj-lt"/>
                          <a:ea typeface="Tahoma" panose="020B0604030504040204" pitchFamily="34" charset="0"/>
                          <a:cs typeface="Tahoma" panose="020B0604030504040204" pitchFamily="34" charset="0"/>
                        </a:rPr>
                        <a:t>55 900 $</a:t>
                      </a:r>
                      <a:endParaRPr lang="fr-CA" sz="2000" dirty="0">
                        <a:solidFill>
                          <a:schemeClr val="bg1"/>
                        </a:solidFill>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8768D"/>
                    </a:solidFill>
                  </a:tcPr>
                </a:tc>
                <a:tc>
                  <a:txBody>
                    <a:bodyPr/>
                    <a:lstStyle/>
                    <a:p>
                      <a:pPr algn="ctr"/>
                      <a:r>
                        <a:rPr lang="fr-CA" sz="2000" dirty="0" smtClean="0">
                          <a:latin typeface="+mj-lt"/>
                          <a:ea typeface="Tahoma" panose="020B0604030504040204" pitchFamily="34" charset="0"/>
                          <a:cs typeface="Tahoma" panose="020B0604030504040204" pitchFamily="34" charset="0"/>
                        </a:rPr>
                        <a:t>55 900 $</a:t>
                      </a:r>
                      <a:endParaRPr lang="fr-CA" sz="2000" dirty="0">
                        <a:latin typeface="+mj-lt"/>
                        <a:ea typeface="Tahoma" panose="020B0604030504040204" pitchFamily="34" charset="0"/>
                        <a:cs typeface="Tahoma" panose="020B0604030504040204" pitchFamily="34" charset="0"/>
                      </a:endParaRPr>
                    </a:p>
                  </a:txBody>
                  <a:tcPr marL="91441" marR="91441" marT="45715" marB="457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r>
            </a:tbl>
          </a:graphicData>
        </a:graphic>
      </p:graphicFrame>
      <p:sp>
        <p:nvSpPr>
          <p:cNvPr id="19508" name="Rectangle 2"/>
          <p:cNvSpPr>
            <a:spLocks noGrp="1" noChangeArrowheads="1"/>
          </p:cNvSpPr>
          <p:nvPr>
            <p:ph type="title"/>
            <p:custDataLst>
              <p:tags r:id="rId2"/>
            </p:custDataLst>
          </p:nvPr>
        </p:nvSpPr>
        <p:spPr>
          <a:xfrm>
            <a:off x="0" y="17463"/>
            <a:ext cx="9144000" cy="1357312"/>
          </a:xfrm>
        </p:spPr>
        <p:txBody>
          <a:bodyPr/>
          <a:lstStyle/>
          <a:p>
            <a:pPr algn="ctr" eaLnBrk="1" hangingPunct="1"/>
            <a:r>
              <a:rPr lang="fr-CA" altLang="fr-FR" dirty="0" smtClean="0"/>
              <a:t>Partage des revenus de travail</a:t>
            </a:r>
            <a:br>
              <a:rPr lang="fr-CA" altLang="fr-FR" dirty="0" smtClean="0"/>
            </a:br>
            <a:r>
              <a:rPr lang="fr-CA" altLang="fr-FR" sz="3200" dirty="0" smtClean="0"/>
              <a:t>Exemple</a:t>
            </a:r>
            <a:r>
              <a:rPr lang="fr-CA" altLang="fr-FR" dirty="0" smtClean="0"/>
              <a:t> </a:t>
            </a:r>
          </a:p>
        </p:txBody>
      </p:sp>
      <p:sp>
        <p:nvSpPr>
          <p:cNvPr id="4" name="Rectangle 3"/>
          <p:cNvSpPr/>
          <p:nvPr>
            <p:custDataLst>
              <p:tags r:id="rId3"/>
            </p:custDataLst>
          </p:nvPr>
        </p:nvSpPr>
        <p:spPr>
          <a:xfrm>
            <a:off x="684213" y="3048000"/>
            <a:ext cx="7200900" cy="720725"/>
          </a:xfrm>
          <a:prstGeom prst="rect">
            <a:avLst/>
          </a:prstGeom>
          <a:noFill/>
          <a:ln w="38100">
            <a:solidFill>
              <a:srgbClr val="C0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dirty="0"/>
          </a:p>
        </p:txBody>
      </p:sp>
    </p:spTree>
    <p:extLst>
      <p:ext uri="{BB962C8B-B14F-4D97-AF65-F5344CB8AC3E}">
        <p14:creationId xmlns:p14="http://schemas.microsoft.com/office/powerpoint/2010/main" val="20402574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path" presetSubtype="0" accel="50000" decel="50000" fill="hold" grpId="1" nodeType="clickEffect">
                                  <p:stCondLst>
                                    <p:cond delay="0"/>
                                  </p:stCondLst>
                                  <p:childTnLst>
                                    <p:animMotion origin="layout" path="M 3.61111E-6 3.7037E-7 L 3.61111E-6 0.10486 " pathEditMode="relative" rAng="0" ptsTypes="AA">
                                      <p:cBhvr>
                                        <p:cTn id="11" dur="1250" fill="hold"/>
                                        <p:tgtEl>
                                          <p:spTgt spid="4"/>
                                        </p:tgtEl>
                                        <p:attrNameLst>
                                          <p:attrName>ppt_x</p:attrName>
                                          <p:attrName>ppt_y</p:attrName>
                                        </p:attrNameLst>
                                      </p:cBhvr>
                                      <p:rCtr x="0" y="5231"/>
                                    </p:animMotion>
                                  </p:childTnLst>
                                </p:cTn>
                              </p:par>
                            </p:childTnLst>
                          </p:cTn>
                        </p:par>
                      </p:childTnLst>
                    </p:cTn>
                  </p:par>
                  <p:par>
                    <p:cTn id="12" fill="hold" nodeType="clickPar">
                      <p:stCondLst>
                        <p:cond delay="indefinite"/>
                      </p:stCondLst>
                      <p:childTnLst>
                        <p:par>
                          <p:cTn id="13" fill="hold" nodeType="withGroup">
                            <p:stCondLst>
                              <p:cond delay="0"/>
                            </p:stCondLst>
                            <p:childTnLst>
                              <p:par>
                                <p:cTn id="14" presetID="42" presetClass="path" presetSubtype="0" accel="50000" decel="50000" fill="hold" grpId="2" nodeType="clickEffect">
                                  <p:stCondLst>
                                    <p:cond delay="0"/>
                                  </p:stCondLst>
                                  <p:childTnLst>
                                    <p:animMotion origin="layout" path="M 3.61111E-6 0.10486 L 3.61111E-6 0.20995 " pathEditMode="relative" rAng="0" ptsTypes="AA">
                                      <p:cBhvr>
                                        <p:cTn id="15" dur="1250" fill="hold"/>
                                        <p:tgtEl>
                                          <p:spTgt spid="4"/>
                                        </p:tgtEl>
                                        <p:attrNameLst>
                                          <p:attrName>ppt_x</p:attrName>
                                          <p:attrName>ppt_y</p:attrName>
                                        </p:attrNameLst>
                                      </p:cBhvr>
                                      <p:rCtr x="0" y="5255"/>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42" presetClass="path" presetSubtype="0" accel="50000" decel="50000" fill="hold" grpId="3" nodeType="clickEffect">
                                  <p:stCondLst>
                                    <p:cond delay="0"/>
                                  </p:stCondLst>
                                  <p:childTnLst>
                                    <p:animMotion origin="layout" path="M 3.61111E-6 0.20995 L 3.61111E-6 0.31481 " pathEditMode="relative" rAng="0" ptsTypes="AA">
                                      <p:cBhvr>
                                        <p:cTn id="19" dur="1250" fill="hold"/>
                                        <p:tgtEl>
                                          <p:spTgt spid="4"/>
                                        </p:tgtEl>
                                        <p:attrNameLst>
                                          <p:attrName>ppt_x</p:attrName>
                                          <p:attrName>ppt_y</p:attrName>
                                        </p:attrNameLst>
                                      </p:cBhvr>
                                      <p:rCtr x="0" y="52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4" grpId="3"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Période de cotisation</a:t>
            </a:r>
          </a:p>
        </p:txBody>
      </p:sp>
      <p:sp>
        <p:nvSpPr>
          <p:cNvPr id="28675" name="Rectangle 3"/>
          <p:cNvSpPr>
            <a:spLocks noGrp="1" noChangeArrowheads="1"/>
          </p:cNvSpPr>
          <p:nvPr>
            <p:ph idx="1"/>
            <p:custDataLst>
              <p:tags r:id="rId2"/>
            </p:custDataLst>
          </p:nvPr>
        </p:nvSpPr>
        <p:spPr>
          <a:xfrm>
            <a:off x="1117600" y="1700213"/>
            <a:ext cx="7569200" cy="4727575"/>
          </a:xfrm>
        </p:spPr>
        <p:txBody>
          <a:bodyPr rtlCol="0">
            <a:normAutofit fontScale="92500" lnSpcReduction="10000"/>
          </a:bodyPr>
          <a:lstStyle/>
          <a:p>
            <a:pPr marL="0" indent="0" eaLnBrk="1" fontAlgn="auto" hangingPunct="1">
              <a:lnSpc>
                <a:spcPct val="100000"/>
              </a:lnSpc>
              <a:spcAft>
                <a:spcPts val="0"/>
              </a:spcAft>
              <a:buFont typeface="Arial" panose="020B0604020202020204" pitchFamily="34" charset="0"/>
              <a:buNone/>
              <a:defRPr/>
            </a:pPr>
            <a:r>
              <a:rPr lang="fr-CA" altLang="fr-FR" sz="3500" b="1" dirty="0" smtClean="0"/>
              <a:t>Début	</a:t>
            </a:r>
            <a:r>
              <a:rPr lang="fr-CA" altLang="fr-FR" sz="2800" b="1" dirty="0" smtClean="0"/>
              <a:t>					</a:t>
            </a:r>
          </a:p>
          <a:p>
            <a:pPr lvl="1" eaLnBrk="1" fontAlgn="auto" hangingPunct="1">
              <a:lnSpc>
                <a:spcPct val="90000"/>
              </a:lnSpc>
              <a:spcAft>
                <a:spcPts val="0"/>
              </a:spcAft>
              <a:buFont typeface="Arial" panose="020B0604020202020204" pitchFamily="34" charset="0"/>
              <a:buChar char="•"/>
              <a:defRPr/>
            </a:pPr>
            <a:r>
              <a:rPr lang="fr-CA" altLang="fr-FR" sz="3000" dirty="0" smtClean="0">
                <a:solidFill>
                  <a:srgbClr val="18768D"/>
                </a:solidFill>
              </a:rPr>
              <a:t>Le 1</a:t>
            </a:r>
            <a:r>
              <a:rPr lang="fr-CA" altLang="fr-FR" sz="3000" baseline="30000" dirty="0" smtClean="0">
                <a:solidFill>
                  <a:srgbClr val="18768D"/>
                </a:solidFill>
              </a:rPr>
              <a:t>er</a:t>
            </a:r>
            <a:r>
              <a:rPr lang="fr-CA" altLang="fr-FR" sz="3000" dirty="0" smtClean="0">
                <a:solidFill>
                  <a:srgbClr val="18768D"/>
                </a:solidFill>
              </a:rPr>
              <a:t> janvier 1966 </a:t>
            </a:r>
          </a:p>
          <a:p>
            <a:pPr lvl="1" eaLnBrk="1" fontAlgn="auto" hangingPunct="1">
              <a:lnSpc>
                <a:spcPct val="90000"/>
              </a:lnSpc>
              <a:spcAft>
                <a:spcPts val="0"/>
              </a:spcAft>
              <a:buFontTx/>
              <a:buNone/>
              <a:defRPr/>
            </a:pPr>
            <a:r>
              <a:rPr lang="fr-CA" altLang="fr-FR" sz="3000" dirty="0" smtClean="0">
                <a:solidFill>
                  <a:srgbClr val="18768D"/>
                </a:solidFill>
              </a:rPr>
              <a:t>	ou</a:t>
            </a:r>
            <a:endParaRPr lang="fr-CA" altLang="fr-FR" sz="3000" b="1" dirty="0" smtClean="0">
              <a:solidFill>
                <a:srgbClr val="18768D"/>
              </a:solidFill>
            </a:endParaRPr>
          </a:p>
          <a:p>
            <a:pPr lvl="1" eaLnBrk="1" fontAlgn="auto" hangingPunct="1">
              <a:lnSpc>
                <a:spcPct val="90000"/>
              </a:lnSpc>
              <a:spcAft>
                <a:spcPts val="0"/>
              </a:spcAft>
              <a:buFont typeface="Arial" panose="020B0604020202020204" pitchFamily="34" charset="0"/>
              <a:buChar char="•"/>
              <a:defRPr/>
            </a:pPr>
            <a:r>
              <a:rPr lang="fr-CA" altLang="fr-FR" sz="3000" dirty="0" smtClean="0">
                <a:solidFill>
                  <a:srgbClr val="18768D"/>
                </a:solidFill>
              </a:rPr>
              <a:t>À l'âge de 18 ans</a:t>
            </a:r>
          </a:p>
          <a:p>
            <a:pPr lvl="1" eaLnBrk="1" fontAlgn="auto" hangingPunct="1">
              <a:lnSpc>
                <a:spcPct val="20000"/>
              </a:lnSpc>
              <a:spcAft>
                <a:spcPts val="0"/>
              </a:spcAft>
              <a:buFontTx/>
              <a:buNone/>
              <a:defRPr/>
            </a:pPr>
            <a:endParaRPr lang="fr-CA" altLang="fr-FR" sz="2000" dirty="0" smtClean="0">
              <a:latin typeface="Minion Semibold" charset="0"/>
            </a:endParaRPr>
          </a:p>
          <a:p>
            <a:pPr marL="0" indent="0" eaLnBrk="1" fontAlgn="auto" hangingPunct="1">
              <a:lnSpc>
                <a:spcPct val="100000"/>
              </a:lnSpc>
              <a:spcAft>
                <a:spcPts val="0"/>
              </a:spcAft>
              <a:buFont typeface="Arial" panose="020B0604020202020204" pitchFamily="34" charset="0"/>
              <a:buNone/>
              <a:defRPr/>
            </a:pPr>
            <a:r>
              <a:rPr lang="fr-CA" altLang="fr-FR" sz="3500" b="1" dirty="0" smtClean="0"/>
              <a:t>Fin</a:t>
            </a:r>
            <a:r>
              <a:rPr lang="fr-CA" altLang="fr-FR" sz="3500" b="1" baseline="30000" dirty="0" smtClean="0"/>
              <a:t>*</a:t>
            </a:r>
          </a:p>
          <a:p>
            <a:pPr lvl="1" eaLnBrk="1" fontAlgn="auto" hangingPunct="1">
              <a:lnSpc>
                <a:spcPct val="90000"/>
              </a:lnSpc>
              <a:spcAft>
                <a:spcPts val="0"/>
              </a:spcAft>
              <a:buFont typeface="Arial" panose="020B0604020202020204" pitchFamily="34" charset="0"/>
              <a:buChar char="•"/>
              <a:defRPr/>
            </a:pPr>
            <a:r>
              <a:rPr lang="fr-CA" altLang="fr-FR" sz="3000" dirty="0" smtClean="0">
                <a:solidFill>
                  <a:srgbClr val="18768D"/>
                </a:solidFill>
              </a:rPr>
              <a:t>Lorsqu'une rente de retraite est versée</a:t>
            </a:r>
          </a:p>
          <a:p>
            <a:pPr lvl="1" eaLnBrk="1" fontAlgn="auto" hangingPunct="1">
              <a:lnSpc>
                <a:spcPct val="90000"/>
              </a:lnSpc>
              <a:spcAft>
                <a:spcPts val="0"/>
              </a:spcAft>
              <a:buFont typeface="Arial" panose="020B0604020202020204" pitchFamily="34" charset="0"/>
              <a:buChar char="•"/>
              <a:defRPr/>
            </a:pPr>
            <a:r>
              <a:rPr lang="fr-CA" altLang="fr-FR" sz="3000" dirty="0" smtClean="0">
                <a:solidFill>
                  <a:srgbClr val="18768D"/>
                </a:solidFill>
              </a:rPr>
              <a:t>À l'âge de 70 ans</a:t>
            </a:r>
          </a:p>
          <a:p>
            <a:pPr lvl="1" eaLnBrk="1" fontAlgn="auto" hangingPunct="1">
              <a:lnSpc>
                <a:spcPct val="90000"/>
              </a:lnSpc>
              <a:spcAft>
                <a:spcPts val="0"/>
              </a:spcAft>
              <a:buFont typeface="Arial" panose="020B0604020202020204" pitchFamily="34" charset="0"/>
              <a:buChar char="•"/>
              <a:defRPr/>
            </a:pPr>
            <a:r>
              <a:rPr lang="fr-CA" altLang="fr-FR" sz="3000" dirty="0" smtClean="0">
                <a:solidFill>
                  <a:srgbClr val="18768D"/>
                </a:solidFill>
              </a:rPr>
              <a:t>Au décès</a:t>
            </a:r>
          </a:p>
          <a:p>
            <a:pPr marL="0" indent="0" eaLnBrk="1" fontAlgn="auto" hangingPunct="1">
              <a:lnSpc>
                <a:spcPct val="100000"/>
              </a:lnSpc>
              <a:spcAft>
                <a:spcPts val="0"/>
              </a:spcAft>
              <a:buFont typeface="Arial" panose="020B0604020202020204" pitchFamily="34" charset="0"/>
              <a:buNone/>
              <a:defRPr/>
            </a:pPr>
            <a:endParaRPr lang="fr-CA" altLang="fr-FR" sz="2800" dirty="0"/>
          </a:p>
          <a:p>
            <a:pPr marL="0" indent="0" eaLnBrk="1" fontAlgn="auto" hangingPunct="1">
              <a:lnSpc>
                <a:spcPct val="100000"/>
              </a:lnSpc>
              <a:spcAft>
                <a:spcPts val="0"/>
              </a:spcAft>
              <a:buFont typeface="Arial" panose="020B0604020202020204" pitchFamily="34" charset="0"/>
              <a:buNone/>
              <a:defRPr/>
            </a:pPr>
            <a:endParaRPr lang="en-CA" altLang="fr-FR" sz="1600" baseline="30000" dirty="0" smtClean="0"/>
          </a:p>
          <a:p>
            <a:pPr marL="0" indent="0" eaLnBrk="1" fontAlgn="auto" hangingPunct="1">
              <a:lnSpc>
                <a:spcPct val="100000"/>
              </a:lnSpc>
              <a:spcAft>
                <a:spcPts val="0"/>
              </a:spcAft>
              <a:buFont typeface="Arial" panose="020B0604020202020204" pitchFamily="34" charset="0"/>
              <a:buNone/>
              <a:defRPr/>
            </a:pPr>
            <a:endParaRPr lang="en-CA" altLang="fr-FR" sz="1600" baseline="30000" dirty="0"/>
          </a:p>
          <a:p>
            <a:pPr marL="0" indent="0" eaLnBrk="1" fontAlgn="auto" hangingPunct="1">
              <a:lnSpc>
                <a:spcPct val="100000"/>
              </a:lnSpc>
              <a:spcAft>
                <a:spcPts val="0"/>
              </a:spcAft>
              <a:buFont typeface="Arial" panose="020B0604020202020204" pitchFamily="34" charset="0"/>
              <a:buNone/>
              <a:defRPr/>
            </a:pPr>
            <a:r>
              <a:rPr lang="en-CA" altLang="fr-FR" sz="1200" baseline="30000" dirty="0" smtClean="0"/>
              <a:t>*</a:t>
            </a:r>
            <a:r>
              <a:rPr lang="en-CA" altLang="fr-FR" sz="1200" dirty="0" smtClean="0"/>
              <a:t> Seulement </a:t>
            </a:r>
            <a:r>
              <a:rPr lang="en-CA" altLang="fr-FR" sz="1200" dirty="0"/>
              <a:t>pour les besoins</a:t>
            </a:r>
            <a:r>
              <a:rPr lang="fr-CA" altLang="fr-FR" sz="1200" dirty="0"/>
              <a:t> du calcul de la rente de retraite </a:t>
            </a:r>
            <a:r>
              <a:rPr lang="fr-CA" altLang="fr-FR" sz="1200" dirty="0" smtClean="0"/>
              <a:t>de base</a:t>
            </a:r>
            <a:r>
              <a:rPr lang="fr-CA" altLang="fr-FR" sz="1200" dirty="0"/>
              <a:t>.</a:t>
            </a:r>
          </a:p>
          <a:p>
            <a:pPr marL="0" indent="0" eaLnBrk="1" fontAlgn="auto" hangingPunct="1">
              <a:lnSpc>
                <a:spcPct val="100000"/>
              </a:lnSpc>
              <a:spcAft>
                <a:spcPts val="0"/>
              </a:spcAft>
              <a:buFont typeface="Arial" panose="020B0604020202020204" pitchFamily="34" charset="0"/>
              <a:buNone/>
              <a:defRPr/>
            </a:pPr>
            <a:endParaRPr lang="fr-CA" altLang="fr-FR" sz="2000" dirty="0" smtClean="0"/>
          </a:p>
        </p:txBody>
      </p:sp>
      <p:sp>
        <p:nvSpPr>
          <p:cNvPr id="20484"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E1F2905C-1606-443B-869F-ADEAF19991E4}" type="slidenum">
              <a:rPr lang="fr-FR" altLang="fr-FR" sz="1200">
                <a:solidFill>
                  <a:srgbClr val="898989"/>
                </a:solidFill>
              </a:rPr>
              <a:pPr/>
              <a:t>11</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2608937890"/>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Période de cotisation</a:t>
            </a:r>
          </a:p>
        </p:txBody>
      </p:sp>
      <p:sp>
        <p:nvSpPr>
          <p:cNvPr id="66563" name="Rectangle 3"/>
          <p:cNvSpPr>
            <a:spLocks noGrp="1" noChangeArrowheads="1"/>
          </p:cNvSpPr>
          <p:nvPr>
            <p:ph idx="1"/>
            <p:custDataLst>
              <p:tags r:id="rId2"/>
            </p:custDataLst>
          </p:nvPr>
        </p:nvSpPr>
        <p:spPr>
          <a:xfrm>
            <a:off x="611188" y="1125538"/>
            <a:ext cx="7588250" cy="5003800"/>
          </a:xfrm>
        </p:spPr>
        <p:txBody>
          <a:bodyPr>
            <a:normAutofit fontScale="92500"/>
          </a:bodyPr>
          <a:lstStyle/>
          <a:p>
            <a:pPr algn="ctr" eaLnBrk="1" hangingPunct="1">
              <a:buFontTx/>
              <a:buNone/>
              <a:defRPr/>
            </a:pPr>
            <a:r>
              <a:rPr lang="fr-CA" altLang="fr-FR" sz="3000" dirty="0" smtClean="0"/>
              <a:t> </a:t>
            </a:r>
            <a:r>
              <a:rPr lang="fr-CA" altLang="fr-FR" dirty="0" smtClean="0"/>
              <a:t>Mois à </a:t>
            </a:r>
            <a:r>
              <a:rPr lang="fr-CA" altLang="fr-FR" b="1" dirty="0" smtClean="0"/>
              <a:t>exclure</a:t>
            </a:r>
            <a:r>
              <a:rPr lang="fr-CA" altLang="fr-FR" dirty="0" smtClean="0"/>
              <a:t> de la période de cotisation</a:t>
            </a:r>
          </a:p>
          <a:p>
            <a:pPr eaLnBrk="1" hangingPunct="1">
              <a:lnSpc>
                <a:spcPct val="30000"/>
              </a:lnSpc>
              <a:buFont typeface="Arial" panose="020B0604020202020204" pitchFamily="34" charset="0"/>
              <a:buChar char="•"/>
              <a:defRPr/>
            </a:pPr>
            <a:endParaRPr lang="fr-CA" altLang="fr-FR" sz="3000" dirty="0" smtClean="0">
              <a:latin typeface="Minion Semibold" charset="0"/>
            </a:endParaRPr>
          </a:p>
          <a:p>
            <a:pPr lvl="1" eaLnBrk="1" hangingPunct="1">
              <a:buFont typeface="Arial" panose="020B0604020202020204" pitchFamily="34" charset="0"/>
              <a:buChar char="•"/>
              <a:defRPr/>
            </a:pPr>
            <a:r>
              <a:rPr lang="fr-CA" altLang="fr-FR" sz="2400" dirty="0" smtClean="0">
                <a:solidFill>
                  <a:srgbClr val="18768D"/>
                </a:solidFill>
              </a:rPr>
              <a:t>Mois d’admissibilité à des prestations familiales pour des enfants de moins de 7 ans</a:t>
            </a:r>
          </a:p>
          <a:p>
            <a:pPr lvl="1" eaLnBrk="1" hangingPunct="1">
              <a:lnSpc>
                <a:spcPct val="50000"/>
              </a:lnSpc>
              <a:buFontTx/>
              <a:buNone/>
              <a:defRPr/>
            </a:pPr>
            <a:endParaRPr lang="fr-CA" altLang="fr-FR" sz="2400" dirty="0" smtClean="0">
              <a:solidFill>
                <a:srgbClr val="18768D"/>
              </a:solidFill>
            </a:endParaRPr>
          </a:p>
          <a:p>
            <a:pPr lvl="1" eaLnBrk="1" hangingPunct="1">
              <a:buFont typeface="Arial" panose="020B0604020202020204" pitchFamily="34" charset="0"/>
              <a:buChar char="•"/>
              <a:defRPr/>
            </a:pPr>
            <a:r>
              <a:rPr lang="fr-CA" altLang="fr-FR" sz="2400" dirty="0" smtClean="0">
                <a:solidFill>
                  <a:srgbClr val="18768D"/>
                </a:solidFill>
              </a:rPr>
              <a:t>Mois de paiement d'une rente d'invalidité du </a:t>
            </a:r>
            <a:br>
              <a:rPr lang="fr-CA" altLang="fr-FR" sz="2400" dirty="0" smtClean="0">
                <a:solidFill>
                  <a:srgbClr val="18768D"/>
                </a:solidFill>
              </a:rPr>
            </a:br>
            <a:r>
              <a:rPr lang="fr-CA" altLang="fr-FR" sz="2400" dirty="0" smtClean="0">
                <a:solidFill>
                  <a:srgbClr val="18768D"/>
                </a:solidFill>
              </a:rPr>
              <a:t>Régime de rentes du Québec ou du Régime de pensions du Canada  </a:t>
            </a:r>
          </a:p>
          <a:p>
            <a:pPr lvl="1" eaLnBrk="1" hangingPunct="1">
              <a:lnSpc>
                <a:spcPct val="50000"/>
              </a:lnSpc>
              <a:buFontTx/>
              <a:buNone/>
              <a:defRPr/>
            </a:pPr>
            <a:endParaRPr lang="fr-CA" altLang="fr-FR" sz="2400" dirty="0" smtClean="0">
              <a:solidFill>
                <a:srgbClr val="18768D"/>
              </a:solidFill>
            </a:endParaRPr>
          </a:p>
          <a:p>
            <a:pPr lvl="1" eaLnBrk="1" hangingPunct="1">
              <a:buFont typeface="Arial" panose="020B0604020202020204" pitchFamily="34" charset="0"/>
              <a:buChar char="•"/>
              <a:defRPr/>
            </a:pPr>
            <a:r>
              <a:rPr lang="fr-CA" altLang="fr-FR" sz="2400" dirty="0" smtClean="0">
                <a:solidFill>
                  <a:srgbClr val="18768D"/>
                </a:solidFill>
              </a:rPr>
              <a:t>Mois de paiement d’une indemnité de la CNESST</a:t>
            </a:r>
          </a:p>
          <a:p>
            <a:pPr marL="0" indent="0" algn="ctr">
              <a:buFont typeface="Arial" panose="020B0604020202020204" pitchFamily="34" charset="0"/>
              <a:buNone/>
              <a:defRPr/>
            </a:pPr>
            <a:r>
              <a:rPr lang="fr-CA" sz="1800" dirty="0" smtClean="0">
                <a:solidFill>
                  <a:srgbClr val="18768D"/>
                </a:solidFill>
              </a:rPr>
              <a:t>            (une </a:t>
            </a:r>
            <a:r>
              <a:rPr lang="fr-CA" sz="1800" dirty="0">
                <a:solidFill>
                  <a:srgbClr val="18768D"/>
                </a:solidFill>
              </a:rPr>
              <a:t>indemnité de remplacement du revenu non réduite </a:t>
            </a:r>
            <a:endParaRPr lang="fr-CA" sz="1800" dirty="0" smtClean="0">
              <a:solidFill>
                <a:srgbClr val="18768D"/>
              </a:solidFill>
            </a:endParaRPr>
          </a:p>
          <a:p>
            <a:pPr marL="0" indent="0" algn="ctr">
              <a:buFont typeface="Arial" panose="020B0604020202020204" pitchFamily="34" charset="0"/>
              <a:buNone/>
              <a:defRPr/>
            </a:pPr>
            <a:r>
              <a:rPr lang="fr-CA" sz="1800" dirty="0" smtClean="0">
                <a:solidFill>
                  <a:srgbClr val="18768D"/>
                </a:solidFill>
              </a:rPr>
              <a:t>pendant au moins 24 mois consécutifs)</a:t>
            </a:r>
            <a:endParaRPr lang="fr-CA" sz="1800" dirty="0">
              <a:solidFill>
                <a:srgbClr val="18768D"/>
              </a:solidFill>
            </a:endParaRPr>
          </a:p>
          <a:p>
            <a:pPr marL="457200" lvl="1" indent="0" eaLnBrk="1" hangingPunct="1">
              <a:buFont typeface="Arial" panose="020B0604020202020204" pitchFamily="34" charset="0"/>
              <a:buNone/>
              <a:defRPr/>
            </a:pPr>
            <a:endParaRPr lang="fr-CA" altLang="fr-FR" sz="2400" dirty="0" smtClean="0">
              <a:solidFill>
                <a:srgbClr val="18768D"/>
              </a:solidFill>
            </a:endParaRPr>
          </a:p>
          <a:p>
            <a:pPr marL="457200" lvl="1" indent="0" eaLnBrk="1" hangingPunct="1">
              <a:buFont typeface="Arial" panose="020B0604020202020204" pitchFamily="34" charset="0"/>
              <a:buNone/>
              <a:defRPr/>
            </a:pPr>
            <a:r>
              <a:rPr lang="fr-CA" altLang="fr-FR" sz="2400" dirty="0" smtClean="0">
                <a:solidFill>
                  <a:srgbClr val="18768D"/>
                </a:solidFill>
              </a:rPr>
              <a:t>        </a:t>
            </a:r>
            <a:r>
              <a:rPr lang="fr-CA" altLang="fr-FR" sz="2400" dirty="0" smtClean="0"/>
              <a:t>    </a:t>
            </a:r>
          </a:p>
          <a:p>
            <a:pPr eaLnBrk="1" hangingPunct="1">
              <a:buFont typeface="Arial" panose="020B0604020202020204" pitchFamily="34" charset="0"/>
              <a:buChar char="•"/>
              <a:defRPr/>
            </a:pPr>
            <a:endParaRPr lang="fr-CA" altLang="fr-FR" sz="2800" dirty="0" smtClean="0"/>
          </a:p>
        </p:txBody>
      </p:sp>
      <p:sp>
        <p:nvSpPr>
          <p:cNvPr id="21508"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8AD04BC3-B2B1-4514-93B2-1A623AF56780}" type="slidenum">
              <a:rPr lang="fr-FR" altLang="fr-FR" sz="1200">
                <a:solidFill>
                  <a:srgbClr val="898989"/>
                </a:solidFill>
              </a:rPr>
              <a:pPr/>
              <a:t>12</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1032103448"/>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Période de cotisation</a:t>
            </a:r>
          </a:p>
        </p:txBody>
      </p:sp>
      <p:sp>
        <p:nvSpPr>
          <p:cNvPr id="22531" name="Rectangle 3"/>
          <p:cNvSpPr>
            <a:spLocks noGrp="1" noChangeArrowheads="1"/>
          </p:cNvSpPr>
          <p:nvPr>
            <p:ph idx="1"/>
            <p:custDataLst>
              <p:tags r:id="rId2"/>
            </p:custDataLst>
          </p:nvPr>
        </p:nvSpPr>
        <p:spPr>
          <a:xfrm>
            <a:off x="350838" y="2241550"/>
            <a:ext cx="8281987" cy="4572000"/>
          </a:xfrm>
        </p:spPr>
        <p:txBody>
          <a:bodyPr/>
          <a:lstStyle/>
          <a:p>
            <a:pPr eaLnBrk="1" hangingPunct="1">
              <a:buFontTx/>
              <a:buNone/>
            </a:pPr>
            <a:r>
              <a:rPr lang="fr-CA" altLang="fr-FR" dirty="0" smtClean="0"/>
              <a:t>	</a:t>
            </a:r>
            <a:r>
              <a:rPr lang="fr-FR" altLang="fr-FR" dirty="0" smtClean="0"/>
              <a:t> </a:t>
            </a:r>
            <a:r>
              <a:rPr lang="fr-CA" altLang="fr-FR" dirty="0" smtClean="0"/>
              <a:t>Mois à </a:t>
            </a:r>
            <a:r>
              <a:rPr lang="fr-CA" altLang="fr-FR" b="1" dirty="0" smtClean="0"/>
              <a:t>retrancher</a:t>
            </a:r>
            <a:r>
              <a:rPr lang="fr-CA" altLang="fr-FR" dirty="0" smtClean="0"/>
              <a:t> pour le calcul</a:t>
            </a:r>
          </a:p>
          <a:p>
            <a:pPr eaLnBrk="1" hangingPunct="1">
              <a:lnSpc>
                <a:spcPct val="30000"/>
              </a:lnSpc>
            </a:pPr>
            <a:endParaRPr lang="fr-CA" altLang="fr-FR" dirty="0" smtClean="0"/>
          </a:p>
          <a:p>
            <a:pPr marL="457200" lvl="1" indent="0" eaLnBrk="1" hangingPunct="1">
              <a:buFont typeface="Arial" charset="0"/>
              <a:buNone/>
            </a:pPr>
            <a:r>
              <a:rPr lang="fr-CA" altLang="fr-FR" sz="3200" dirty="0" smtClean="0">
                <a:solidFill>
                  <a:srgbClr val="18768D"/>
                </a:solidFill>
              </a:rPr>
              <a:t>Mois où vos revenus de travail sont les plus faibles (</a:t>
            </a:r>
            <a:r>
              <a:rPr lang="fr-CA" altLang="fr-FR" sz="3200" b="1" dirty="0" smtClean="0">
                <a:solidFill>
                  <a:srgbClr val="18768D"/>
                </a:solidFill>
              </a:rPr>
              <a:t>jusqu’à 15 %</a:t>
            </a:r>
            <a:r>
              <a:rPr lang="fr-CA" altLang="fr-FR" sz="3200" dirty="0" smtClean="0">
                <a:solidFill>
                  <a:srgbClr val="18768D"/>
                </a:solidFill>
              </a:rPr>
              <a:t> du total des mois contenus dans la période de cotisation)</a:t>
            </a:r>
          </a:p>
          <a:p>
            <a:pPr eaLnBrk="1" hangingPunct="1">
              <a:buFontTx/>
              <a:buNone/>
            </a:pPr>
            <a:endParaRPr lang="fr-CA" altLang="fr-FR" dirty="0" smtClean="0"/>
          </a:p>
        </p:txBody>
      </p:sp>
      <p:sp>
        <p:nvSpPr>
          <p:cNvPr id="22532"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37C02AD0-F598-4D8F-905A-5302D7C7089E}" type="slidenum">
              <a:rPr lang="fr-FR" altLang="fr-FR" sz="1200">
                <a:solidFill>
                  <a:srgbClr val="898989"/>
                </a:solidFill>
              </a:rPr>
              <a:pPr/>
              <a:t>13</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654416912"/>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re 1"/>
          <p:cNvSpPr>
            <a:spLocks noGrp="1"/>
          </p:cNvSpPr>
          <p:nvPr>
            <p:ph type="title"/>
            <p:custDataLst>
              <p:tags r:id="rId1"/>
            </p:custDataLst>
          </p:nvPr>
        </p:nvSpPr>
        <p:spPr>
          <a:xfrm>
            <a:off x="611188" y="239713"/>
            <a:ext cx="7848600" cy="1052512"/>
          </a:xfrm>
        </p:spPr>
        <p:txBody>
          <a:bodyPr/>
          <a:lstStyle/>
          <a:p>
            <a:pPr algn="ctr" eaLnBrk="1" hangingPunct="1"/>
            <a:r>
              <a:rPr lang="fr-CA" altLang="fr-FR" smtClean="0">
                <a:latin typeface="+mj-lt"/>
              </a:rPr>
              <a:t>Rente de retraite</a:t>
            </a:r>
          </a:p>
        </p:txBody>
      </p:sp>
      <p:sp>
        <p:nvSpPr>
          <p:cNvPr id="76803" name="Espace réservé du contenu 2"/>
          <p:cNvSpPr>
            <a:spLocks noGrp="1"/>
          </p:cNvSpPr>
          <p:nvPr>
            <p:ph idx="1"/>
            <p:custDataLst>
              <p:tags r:id="rId2"/>
            </p:custDataLst>
          </p:nvPr>
        </p:nvSpPr>
        <p:spPr>
          <a:xfrm>
            <a:off x="827088" y="1776413"/>
            <a:ext cx="8220075" cy="3236912"/>
          </a:xfrm>
        </p:spPr>
        <p:txBody>
          <a:bodyPr/>
          <a:lstStyle/>
          <a:p>
            <a:pPr lvl="1" eaLnBrk="1" hangingPunct="1">
              <a:lnSpc>
                <a:spcPct val="50000"/>
              </a:lnSpc>
              <a:buSzPct val="70000"/>
              <a:buFontTx/>
              <a:buNone/>
              <a:defRPr/>
            </a:pPr>
            <a:r>
              <a:rPr lang="fr-CA" altLang="fr-FR" sz="3200" b="1" dirty="0" smtClean="0">
                <a:latin typeface="+mj-lt"/>
              </a:rPr>
              <a:t>Salariés et travailleurs autonomes</a:t>
            </a:r>
          </a:p>
          <a:p>
            <a:pPr lvl="1" eaLnBrk="1" hangingPunct="1">
              <a:lnSpc>
                <a:spcPct val="50000"/>
              </a:lnSpc>
              <a:buSzPct val="70000"/>
              <a:buFontTx/>
              <a:buNone/>
              <a:defRPr/>
            </a:pPr>
            <a:endParaRPr lang="fr-CA" altLang="fr-FR" sz="2200" b="1" dirty="0" smtClean="0">
              <a:latin typeface="+mj-lt"/>
            </a:endParaRPr>
          </a:p>
          <a:p>
            <a:pPr lvl="1" eaLnBrk="1" hangingPunct="1">
              <a:lnSpc>
                <a:spcPct val="50000"/>
              </a:lnSpc>
              <a:buSzPct val="70000"/>
              <a:buFontTx/>
              <a:buNone/>
              <a:defRPr/>
            </a:pPr>
            <a:endParaRPr lang="fr-CA" altLang="fr-FR" sz="2200" b="1" dirty="0" smtClean="0">
              <a:latin typeface="+mj-lt"/>
            </a:endParaRPr>
          </a:p>
          <a:p>
            <a:pPr lvl="1" eaLnBrk="1" hangingPunct="1">
              <a:lnSpc>
                <a:spcPct val="50000"/>
              </a:lnSpc>
              <a:buSzPct val="70000"/>
              <a:buFontTx/>
              <a:buNone/>
              <a:defRPr/>
            </a:pPr>
            <a:endParaRPr lang="fr-CA" altLang="fr-FR" sz="1000" b="1" dirty="0" smtClean="0">
              <a:latin typeface="+mj-lt"/>
            </a:endParaRPr>
          </a:p>
          <a:p>
            <a:pPr lvl="1" eaLnBrk="1" hangingPunct="1">
              <a:lnSpc>
                <a:spcPct val="50000"/>
              </a:lnSpc>
              <a:buSzPct val="70000"/>
              <a:buFontTx/>
              <a:buNone/>
              <a:defRPr/>
            </a:pPr>
            <a:r>
              <a:rPr lang="fr-CA" altLang="fr-FR" b="1" dirty="0" smtClean="0">
                <a:latin typeface="+mj-lt"/>
              </a:rPr>
              <a:t>Conditions pour y avoir droit</a:t>
            </a:r>
          </a:p>
          <a:p>
            <a:pPr lvl="1" eaLnBrk="1" hangingPunct="1">
              <a:lnSpc>
                <a:spcPct val="50000"/>
              </a:lnSpc>
              <a:buSzPct val="70000"/>
              <a:buFontTx/>
              <a:buNone/>
              <a:defRPr/>
            </a:pPr>
            <a:endParaRPr lang="fr-CA" altLang="fr-FR" b="1" dirty="0" smtClean="0">
              <a:latin typeface="+mj-lt"/>
            </a:endParaRPr>
          </a:p>
          <a:p>
            <a:pPr lvl="2" eaLnBrk="1" hangingPunct="1">
              <a:lnSpc>
                <a:spcPct val="95000"/>
              </a:lnSpc>
              <a:buFont typeface="Arial" panose="020B0604020202020204" pitchFamily="34" charset="0"/>
              <a:buChar char="•"/>
              <a:defRPr/>
            </a:pPr>
            <a:r>
              <a:rPr lang="fr-CA" altLang="fr-FR" sz="2800" dirty="0" smtClean="0">
                <a:solidFill>
                  <a:srgbClr val="18768D"/>
                </a:solidFill>
                <a:latin typeface="+mj-lt"/>
              </a:rPr>
              <a:t>Avoir cotisé au cours d'une année</a:t>
            </a:r>
          </a:p>
          <a:p>
            <a:pPr lvl="2" eaLnBrk="1" hangingPunct="1">
              <a:lnSpc>
                <a:spcPct val="95000"/>
              </a:lnSpc>
              <a:buFont typeface="Arial" panose="020B0604020202020204" pitchFamily="34" charset="0"/>
              <a:buChar char="•"/>
              <a:defRPr/>
            </a:pPr>
            <a:r>
              <a:rPr lang="fr-CA" altLang="fr-FR" sz="2800" dirty="0">
                <a:solidFill>
                  <a:srgbClr val="18768D"/>
                </a:solidFill>
                <a:latin typeface="+mj-lt"/>
              </a:rPr>
              <a:t>Avoir 60 ans</a:t>
            </a:r>
          </a:p>
          <a:p>
            <a:pPr marL="914400" lvl="2" indent="0" eaLnBrk="1" hangingPunct="1">
              <a:lnSpc>
                <a:spcPct val="95000"/>
              </a:lnSpc>
              <a:buFont typeface="Arial" panose="020B0604020202020204" pitchFamily="34" charset="0"/>
              <a:buNone/>
              <a:defRPr/>
            </a:pPr>
            <a:endParaRPr lang="fr-CA" altLang="fr-FR" sz="2800" dirty="0" smtClean="0">
              <a:solidFill>
                <a:srgbClr val="18768D"/>
              </a:solidFill>
              <a:latin typeface="+mj-lt"/>
            </a:endParaRPr>
          </a:p>
          <a:p>
            <a:pPr lvl="3" eaLnBrk="1" hangingPunct="1">
              <a:lnSpc>
                <a:spcPct val="80000"/>
              </a:lnSpc>
              <a:buSzPct val="75000"/>
              <a:buFontTx/>
              <a:buNone/>
              <a:defRPr/>
            </a:pPr>
            <a:endParaRPr lang="fr-CA" altLang="fr-FR" sz="2800" dirty="0" smtClean="0">
              <a:solidFill>
                <a:srgbClr val="18768D"/>
              </a:solidFill>
              <a:latin typeface="+mj-lt"/>
            </a:endParaRPr>
          </a:p>
          <a:p>
            <a:pPr marL="457200" lvl="1" indent="0" eaLnBrk="1" hangingPunct="1">
              <a:lnSpc>
                <a:spcPct val="80000"/>
              </a:lnSpc>
              <a:buSzPct val="75000"/>
              <a:buFont typeface="Arial" panose="020B0604020202020204" pitchFamily="34" charset="0"/>
              <a:buNone/>
              <a:defRPr/>
            </a:pPr>
            <a:endParaRPr lang="fr-CA" altLang="fr-FR" sz="2400" dirty="0" smtClean="0">
              <a:latin typeface="+mj-lt"/>
            </a:endParaRPr>
          </a:p>
          <a:p>
            <a:pPr marL="457200" lvl="1" indent="0" eaLnBrk="1" hangingPunct="1">
              <a:lnSpc>
                <a:spcPct val="80000"/>
              </a:lnSpc>
              <a:buSzPct val="75000"/>
              <a:buFont typeface="Arial" panose="020B0604020202020204" pitchFamily="34" charset="0"/>
              <a:buNone/>
              <a:defRPr/>
            </a:pPr>
            <a:endParaRPr lang="fr-CA" altLang="fr-FR" sz="2400" dirty="0" smtClean="0">
              <a:latin typeface="+mj-lt"/>
            </a:endParaRPr>
          </a:p>
        </p:txBody>
      </p:sp>
      <p:sp>
        <p:nvSpPr>
          <p:cNvPr id="23556"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CA9A7816-3A9F-4868-A844-7A9B18183ADD}" type="slidenum">
              <a:rPr lang="fr-FR" altLang="fr-FR" sz="1200">
                <a:solidFill>
                  <a:srgbClr val="898989"/>
                </a:solidFill>
                <a:latin typeface="+mj-lt"/>
              </a:rPr>
              <a:pPr/>
              <a:t>14</a:t>
            </a:fld>
            <a:endParaRPr lang="fr-FR" altLang="fr-FR" sz="1200" dirty="0">
              <a:solidFill>
                <a:srgbClr val="898989"/>
              </a:solidFill>
              <a:latin typeface="+mj-lt"/>
            </a:endParaRPr>
          </a:p>
        </p:txBody>
      </p:sp>
      <p:sp>
        <p:nvSpPr>
          <p:cNvPr id="3" name="Rectangle à coins arrondis 2"/>
          <p:cNvSpPr/>
          <p:nvPr>
            <p:custDataLst>
              <p:tags r:id="rId4"/>
            </p:custDataLst>
          </p:nvPr>
        </p:nvSpPr>
        <p:spPr>
          <a:xfrm>
            <a:off x="1084263" y="5008563"/>
            <a:ext cx="7200900" cy="647700"/>
          </a:xfrm>
          <a:prstGeom prst="roundRect">
            <a:avLst/>
          </a:prstGeom>
          <a:solidFill>
            <a:srgbClr val="A2D2E8"/>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latin typeface="+mj-lt"/>
            </a:endParaRPr>
          </a:p>
        </p:txBody>
      </p:sp>
      <p:sp>
        <p:nvSpPr>
          <p:cNvPr id="4" name="ZoneTexte 3"/>
          <p:cNvSpPr txBox="1">
            <a:spLocks noChangeArrowheads="1"/>
          </p:cNvSpPr>
          <p:nvPr>
            <p:custDataLst>
              <p:tags r:id="rId5"/>
            </p:custDataLst>
          </p:nvPr>
        </p:nvSpPr>
        <p:spPr bwMode="auto">
          <a:xfrm>
            <a:off x="1476375" y="5073650"/>
            <a:ext cx="6696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r>
              <a:rPr lang="fr-CA" altLang="fr-FR" sz="2800" b="1" dirty="0">
                <a:latin typeface="+mj-lt"/>
              </a:rPr>
              <a:t>Pour la recevoir : en faire la demande!</a:t>
            </a:r>
          </a:p>
        </p:txBody>
      </p:sp>
    </p:spTree>
    <p:extLst>
      <p:ext uri="{BB962C8B-B14F-4D97-AF65-F5344CB8AC3E}">
        <p14:creationId xmlns:p14="http://schemas.microsoft.com/office/powerpoint/2010/main" val="337870944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re 6"/>
          <p:cNvSpPr>
            <a:spLocks noGrp="1"/>
          </p:cNvSpPr>
          <p:nvPr>
            <p:ph type="title"/>
            <p:custDataLst>
              <p:tags r:id="rId1"/>
            </p:custDataLst>
          </p:nvPr>
        </p:nvSpPr>
        <p:spPr>
          <a:xfrm>
            <a:off x="539750" y="120650"/>
            <a:ext cx="8229600" cy="1143000"/>
          </a:xfrm>
        </p:spPr>
        <p:txBody>
          <a:bodyPr/>
          <a:lstStyle/>
          <a:p>
            <a:pPr algn="ctr"/>
            <a:r>
              <a:rPr lang="fr-CA" altLang="fr-FR" dirty="0" smtClean="0">
                <a:latin typeface="+mj-lt"/>
              </a:rPr>
              <a:t>Rente de retraite </a:t>
            </a:r>
          </a:p>
        </p:txBody>
      </p:sp>
      <p:sp>
        <p:nvSpPr>
          <p:cNvPr id="70659" name="Espace réservé du contenu 2"/>
          <p:cNvSpPr>
            <a:spLocks noGrp="1"/>
          </p:cNvSpPr>
          <p:nvPr>
            <p:ph idx="1"/>
            <p:custDataLst>
              <p:tags r:id="rId2"/>
            </p:custDataLst>
          </p:nvPr>
        </p:nvSpPr>
        <p:spPr>
          <a:xfrm>
            <a:off x="1435100" y="1196975"/>
            <a:ext cx="6273800" cy="814388"/>
          </a:xfrm>
          <a:prstGeom prst="roundRect">
            <a:avLst>
              <a:gd name="adj" fmla="val 50000"/>
            </a:avLst>
          </a:prstGeom>
          <a:effectLst>
            <a:outerShdw blurRad="635000" sx="110000" sy="110000" algn="ctr" rotWithShape="0">
              <a:prstClr val="black">
                <a:alpha val="40000"/>
              </a:prstClr>
            </a:outerShdw>
          </a:effectLst>
        </p:spPr>
        <p:txBody>
          <a:bodyPr anchor="ctr"/>
          <a:lstStyle/>
          <a:p>
            <a:pPr marL="0" algn="ctr" eaLnBrk="1" hangingPunct="1">
              <a:buFont typeface="Arial" panose="020B0604020202020204" pitchFamily="34" charset="0"/>
              <a:buNone/>
              <a:defRPr/>
            </a:pPr>
            <a:r>
              <a:rPr lang="fr-CA" altLang="fr-FR" dirty="0">
                <a:solidFill>
                  <a:sysClr val="windowText" lastClr="000000"/>
                </a:solidFill>
                <a:latin typeface="+mj-lt"/>
                <a:ea typeface="Tahoma" panose="020B0604030504040204" pitchFamily="34" charset="0"/>
                <a:cs typeface="Tahoma" panose="020B0604030504040204" pitchFamily="34" charset="0"/>
              </a:rPr>
              <a:t>Montants mensuels </a:t>
            </a:r>
            <a:r>
              <a:rPr lang="fr-CA" altLang="fr-FR" dirty="0" smtClean="0">
                <a:solidFill>
                  <a:sysClr val="windowText" lastClr="000000"/>
                </a:solidFill>
                <a:latin typeface="+mj-lt"/>
                <a:ea typeface="Tahoma" panose="020B0604030504040204" pitchFamily="34" charset="0"/>
                <a:cs typeface="Tahoma" panose="020B0604030504040204" pitchFamily="34" charset="0"/>
              </a:rPr>
              <a:t>maximaux</a:t>
            </a:r>
            <a:endParaRPr lang="fr-CA" altLang="fr-FR" dirty="0">
              <a:solidFill>
                <a:sysClr val="windowText" lastClr="000000"/>
              </a:solidFill>
              <a:latin typeface="+mj-lt"/>
              <a:ea typeface="Tahoma" panose="020B0604030504040204" pitchFamily="34" charset="0"/>
              <a:cs typeface="Tahoma" panose="020B0604030504040204" pitchFamily="34" charset="0"/>
            </a:endParaRPr>
          </a:p>
        </p:txBody>
      </p:sp>
      <p:sp>
        <p:nvSpPr>
          <p:cNvPr id="26" name="Cube 25"/>
          <p:cNvSpPr/>
          <p:nvPr>
            <p:custDataLst>
              <p:tags r:id="rId3"/>
            </p:custDataLst>
          </p:nvPr>
        </p:nvSpPr>
        <p:spPr>
          <a:xfrm>
            <a:off x="3419475" y="2892425"/>
            <a:ext cx="2232025" cy="1965325"/>
          </a:xfrm>
          <a:prstGeom prst="cube">
            <a:avLst>
              <a:gd name="adj" fmla="val 26042"/>
            </a:avLst>
          </a:prstGeom>
          <a:solidFill>
            <a:schemeClr val="accent1">
              <a:lumMod val="20000"/>
              <a:lumOff val="80000"/>
            </a:schemeClr>
          </a:solidFill>
          <a:effectLst>
            <a:outerShdw blurRad="508000" dist="38100" dir="2700000" sx="110000" sy="11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dirty="0">
              <a:solidFill>
                <a:schemeClr val="tx1"/>
              </a:solidFill>
              <a:latin typeface="+mj-lt"/>
              <a:ea typeface="Tahoma" panose="020B0604030504040204" pitchFamily="34" charset="0"/>
              <a:cs typeface="Tahoma" panose="020B0604030504040204" pitchFamily="34" charset="0"/>
            </a:endParaRPr>
          </a:p>
        </p:txBody>
      </p:sp>
      <p:sp>
        <p:nvSpPr>
          <p:cNvPr id="27" name="Cube 26"/>
          <p:cNvSpPr/>
          <p:nvPr>
            <p:custDataLst>
              <p:tags r:id="rId4"/>
            </p:custDataLst>
          </p:nvPr>
        </p:nvSpPr>
        <p:spPr>
          <a:xfrm>
            <a:off x="3419475" y="2892425"/>
            <a:ext cx="2232025" cy="1965325"/>
          </a:xfrm>
          <a:prstGeom prst="cube">
            <a:avLst>
              <a:gd name="adj" fmla="val 26042"/>
            </a:avLst>
          </a:prstGeom>
          <a:solidFill>
            <a:schemeClr val="accent1">
              <a:lumMod val="20000"/>
              <a:lumOff val="80000"/>
            </a:schemeClr>
          </a:solidFill>
          <a:effectLst>
            <a:outerShdw blurRad="508000" dist="38100" dir="2700000" sx="110000" sy="11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dirty="0">
              <a:solidFill>
                <a:srgbClr val="18768D"/>
              </a:solidFill>
              <a:latin typeface="+mj-lt"/>
              <a:ea typeface="Tahoma" panose="020B0604030504040204" pitchFamily="34" charset="0"/>
              <a:cs typeface="Tahoma" panose="020B0604030504040204" pitchFamily="34" charset="0"/>
            </a:endParaRPr>
          </a:p>
        </p:txBody>
      </p:sp>
      <p:grpSp>
        <p:nvGrpSpPr>
          <p:cNvPr id="2" name="Groupe 1"/>
          <p:cNvGrpSpPr/>
          <p:nvPr>
            <p:custDataLst>
              <p:tags r:id="rId5"/>
            </p:custDataLst>
          </p:nvPr>
        </p:nvGrpSpPr>
        <p:grpSpPr>
          <a:xfrm>
            <a:off x="3419872" y="2893194"/>
            <a:ext cx="2232249" cy="1975966"/>
            <a:chOff x="3419872" y="2893194"/>
            <a:chExt cx="2232249" cy="1975966"/>
          </a:xfrm>
          <a:effectLst>
            <a:outerShdw blurRad="508000" dist="38100" sx="110000" sy="110000" algn="l" rotWithShape="0">
              <a:prstClr val="black">
                <a:alpha val="40000"/>
              </a:prstClr>
            </a:outerShdw>
          </a:effectLst>
        </p:grpSpPr>
        <p:sp>
          <p:nvSpPr>
            <p:cNvPr id="4" name="Cube 3"/>
            <p:cNvSpPr/>
            <p:nvPr/>
          </p:nvSpPr>
          <p:spPr>
            <a:xfrm>
              <a:off x="3419873" y="2893194"/>
              <a:ext cx="2232248" cy="1964232"/>
            </a:xfrm>
            <a:prstGeom prst="cube">
              <a:avLst>
                <a:gd name="adj" fmla="val 26042"/>
              </a:avLst>
            </a:prstGeom>
            <a:solidFill>
              <a:schemeClr val="accent1">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dirty="0">
                <a:solidFill>
                  <a:schemeClr val="tx1"/>
                </a:solidFill>
                <a:latin typeface="+mj-lt"/>
                <a:ea typeface="Tahoma" panose="020B0604030504040204" pitchFamily="34" charset="0"/>
                <a:cs typeface="Tahoma" panose="020B0604030504040204" pitchFamily="34" charset="0"/>
              </a:endParaRPr>
            </a:p>
          </p:txBody>
        </p:sp>
        <p:sp>
          <p:nvSpPr>
            <p:cNvPr id="70663" name="Rectangle 7"/>
            <p:cNvSpPr>
              <a:spLocks noChangeArrowheads="1"/>
            </p:cNvSpPr>
            <p:nvPr/>
          </p:nvSpPr>
          <p:spPr bwMode="auto">
            <a:xfrm>
              <a:off x="3419874" y="3727673"/>
              <a:ext cx="17281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fr-CA" altLang="fr-FR" sz="2400" dirty="0" smtClean="0">
                  <a:solidFill>
                    <a:srgbClr val="000000"/>
                  </a:solidFill>
                  <a:latin typeface="+mj-lt"/>
                  <a:ea typeface="Tahoma" panose="020B0604030504040204" pitchFamily="34" charset="0"/>
                  <a:cs typeface="Tahoma" panose="020B0604030504040204" pitchFamily="34" charset="0"/>
                </a:rPr>
                <a:t>1 154,58 $</a:t>
              </a:r>
              <a:endParaRPr lang="fr-CA" altLang="fr-FR" sz="2400" dirty="0">
                <a:solidFill>
                  <a:srgbClr val="000000"/>
                </a:solidFill>
                <a:latin typeface="+mj-lt"/>
                <a:ea typeface="Tahoma" panose="020B0604030504040204" pitchFamily="34" charset="0"/>
                <a:cs typeface="Tahoma" panose="020B0604030504040204" pitchFamily="34" charset="0"/>
              </a:endParaRPr>
            </a:p>
          </p:txBody>
        </p:sp>
        <p:sp>
          <p:nvSpPr>
            <p:cNvPr id="22" name="Rectangle 7"/>
            <p:cNvSpPr>
              <a:spLocks noChangeArrowheads="1"/>
            </p:cNvSpPr>
            <p:nvPr/>
          </p:nvSpPr>
          <p:spPr bwMode="auto">
            <a:xfrm>
              <a:off x="3419872" y="2917258"/>
              <a:ext cx="2232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fr-CA" altLang="fr-FR" sz="2400" dirty="0" smtClean="0">
                  <a:solidFill>
                    <a:srgbClr val="227B91"/>
                  </a:solidFill>
                  <a:latin typeface="+mj-lt"/>
                  <a:ea typeface="Tahoma" panose="020B0604030504040204" pitchFamily="34" charset="0"/>
                  <a:cs typeface="Tahoma" panose="020B0604030504040204" pitchFamily="34" charset="0"/>
                </a:rPr>
                <a:t>65 ans</a:t>
              </a:r>
              <a:endParaRPr lang="fr-CA" altLang="fr-FR" sz="2400" dirty="0">
                <a:solidFill>
                  <a:srgbClr val="227B91"/>
                </a:solidFill>
                <a:latin typeface="+mj-lt"/>
                <a:ea typeface="Tahoma" panose="020B0604030504040204" pitchFamily="34" charset="0"/>
                <a:cs typeface="Tahoma" panose="020B0604030504040204" pitchFamily="34" charset="0"/>
              </a:endParaRPr>
            </a:p>
          </p:txBody>
        </p:sp>
        <p:sp>
          <p:nvSpPr>
            <p:cNvPr id="25" name="Rectangle 7"/>
            <p:cNvSpPr>
              <a:spLocks noChangeArrowheads="1"/>
            </p:cNvSpPr>
            <p:nvPr/>
          </p:nvSpPr>
          <p:spPr bwMode="auto">
            <a:xfrm>
              <a:off x="3419873" y="4407495"/>
              <a:ext cx="17281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fr-CA" altLang="fr-FR" sz="2400" b="1" dirty="0" smtClean="0">
                  <a:solidFill>
                    <a:srgbClr val="18768D"/>
                  </a:solidFill>
                  <a:latin typeface="+mj-lt"/>
                  <a:ea typeface="Tahoma" panose="020B0604030504040204" pitchFamily="34" charset="0"/>
                  <a:cs typeface="Tahoma" panose="020B0604030504040204" pitchFamily="34" charset="0"/>
                </a:rPr>
                <a:t>100 %</a:t>
              </a:r>
              <a:endParaRPr lang="fr-CA" altLang="fr-FR" sz="2400" b="1" dirty="0">
                <a:solidFill>
                  <a:srgbClr val="18768D"/>
                </a:solidFill>
                <a:latin typeface="+mj-lt"/>
                <a:ea typeface="Tahoma" panose="020B0604030504040204" pitchFamily="34" charset="0"/>
                <a:cs typeface="Tahoma" panose="020B0604030504040204" pitchFamily="34" charset="0"/>
              </a:endParaRPr>
            </a:p>
          </p:txBody>
        </p:sp>
      </p:grpSp>
      <p:sp>
        <p:nvSpPr>
          <p:cNvPr id="70668" name="Rectangle 12"/>
          <p:cNvSpPr>
            <a:spLocks noChangeArrowheads="1"/>
          </p:cNvSpPr>
          <p:nvPr>
            <p:custDataLst>
              <p:tags r:id="rId6"/>
            </p:custDataLst>
          </p:nvPr>
        </p:nvSpPr>
        <p:spPr bwMode="auto">
          <a:xfrm>
            <a:off x="1687513" y="4943475"/>
            <a:ext cx="2054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en-CA" altLang="fr-FR" sz="1200" b="1" dirty="0">
                <a:latin typeface="+mj-lt"/>
                <a:ea typeface="Tahoma" panose="020B0604030504040204" pitchFamily="34" charset="0"/>
                <a:cs typeface="Tahoma" panose="020B0604030504040204" pitchFamily="34" charset="0"/>
              </a:rPr>
              <a:t>Entre</a:t>
            </a:r>
          </a:p>
          <a:p>
            <a:pPr algn="ctr">
              <a:lnSpc>
                <a:spcPct val="100000"/>
              </a:lnSpc>
              <a:spcBef>
                <a:spcPct val="0"/>
              </a:spcBef>
              <a:buFontTx/>
              <a:buNone/>
              <a:defRPr/>
            </a:pPr>
            <a:r>
              <a:rPr lang="en-CA" altLang="fr-FR" sz="1200" b="1" dirty="0">
                <a:latin typeface="+mj-lt"/>
                <a:ea typeface="Tahoma" panose="020B0604030504040204" pitchFamily="34" charset="0"/>
                <a:cs typeface="Tahoma" panose="020B0604030504040204" pitchFamily="34" charset="0"/>
              </a:rPr>
              <a:t> - 0,5 % et - 0,6 %</a:t>
            </a:r>
          </a:p>
          <a:p>
            <a:pPr algn="ctr">
              <a:lnSpc>
                <a:spcPct val="100000"/>
              </a:lnSpc>
              <a:spcBef>
                <a:spcPct val="0"/>
              </a:spcBef>
              <a:buFontTx/>
              <a:buNone/>
              <a:defRPr/>
            </a:pPr>
            <a:r>
              <a:rPr lang="en-CA" altLang="fr-FR" sz="1200" b="1" dirty="0">
                <a:latin typeface="+mj-lt"/>
                <a:ea typeface="Tahoma" panose="020B0604030504040204" pitchFamily="34" charset="0"/>
                <a:cs typeface="Tahoma" panose="020B0604030504040204" pitchFamily="34" charset="0"/>
              </a:rPr>
              <a:t>PAR MOIS</a:t>
            </a:r>
          </a:p>
        </p:txBody>
      </p:sp>
      <p:sp>
        <p:nvSpPr>
          <p:cNvPr id="70669" name="Rectangle 13"/>
          <p:cNvSpPr>
            <a:spLocks noChangeArrowheads="1"/>
          </p:cNvSpPr>
          <p:nvPr>
            <p:custDataLst>
              <p:tags r:id="rId7"/>
            </p:custDataLst>
          </p:nvPr>
        </p:nvSpPr>
        <p:spPr bwMode="auto">
          <a:xfrm>
            <a:off x="5294313" y="5127625"/>
            <a:ext cx="12223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en-CA" altLang="fr-FR" sz="1200" b="1" dirty="0">
                <a:latin typeface="+mj-lt"/>
                <a:ea typeface="Tahoma" panose="020B0604030504040204" pitchFamily="34" charset="0"/>
                <a:cs typeface="Tahoma" panose="020B0604030504040204" pitchFamily="34" charset="0"/>
              </a:rPr>
              <a:t>+ 0,7 %</a:t>
            </a:r>
          </a:p>
          <a:p>
            <a:pPr algn="ctr">
              <a:lnSpc>
                <a:spcPct val="100000"/>
              </a:lnSpc>
              <a:spcBef>
                <a:spcPct val="0"/>
              </a:spcBef>
              <a:buFontTx/>
              <a:buNone/>
              <a:defRPr/>
            </a:pPr>
            <a:r>
              <a:rPr lang="en-CA" altLang="fr-FR" sz="1200" b="1" dirty="0" smtClean="0">
                <a:latin typeface="+mj-lt"/>
                <a:ea typeface="Tahoma" panose="020B0604030504040204" pitchFamily="34" charset="0"/>
                <a:cs typeface="Tahoma" panose="020B0604030504040204" pitchFamily="34" charset="0"/>
              </a:rPr>
              <a:t> PAR </a:t>
            </a:r>
            <a:r>
              <a:rPr lang="en-CA" altLang="fr-FR" sz="1200" b="1" dirty="0">
                <a:latin typeface="+mj-lt"/>
                <a:ea typeface="Tahoma" panose="020B0604030504040204" pitchFamily="34" charset="0"/>
                <a:cs typeface="Tahoma" panose="020B0604030504040204" pitchFamily="34" charset="0"/>
              </a:rPr>
              <a:t>MOIS</a:t>
            </a:r>
          </a:p>
        </p:txBody>
      </p:sp>
      <p:sp>
        <p:nvSpPr>
          <p:cNvPr id="3" name="Flèche courbée vers le haut 2"/>
          <p:cNvSpPr/>
          <p:nvPr>
            <p:custDataLst>
              <p:tags r:id="rId8"/>
            </p:custDataLst>
          </p:nvPr>
        </p:nvSpPr>
        <p:spPr>
          <a:xfrm flipH="1">
            <a:off x="1187450" y="4910138"/>
            <a:ext cx="3021013" cy="750887"/>
          </a:xfrm>
          <a:prstGeom prst="curvedUpArrow">
            <a:avLst>
              <a:gd name="adj1" fmla="val 25000"/>
              <a:gd name="adj2" fmla="val 77423"/>
              <a:gd name="adj3" fmla="val 25000"/>
            </a:avLst>
          </a:prstGeom>
          <a:solidFill>
            <a:srgbClr val="18768D"/>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solidFill>
                <a:srgbClr val="18768D"/>
              </a:solidFill>
              <a:latin typeface="+mj-lt"/>
              <a:ea typeface="Tahoma" panose="020B0604030504040204" pitchFamily="34" charset="0"/>
              <a:cs typeface="Tahoma" panose="020B0604030504040204" pitchFamily="34" charset="0"/>
            </a:endParaRPr>
          </a:p>
        </p:txBody>
      </p:sp>
      <p:sp>
        <p:nvSpPr>
          <p:cNvPr id="21" name="Flèche courbée vers le haut 20"/>
          <p:cNvSpPr/>
          <p:nvPr>
            <p:custDataLst>
              <p:tags r:id="rId9"/>
            </p:custDataLst>
          </p:nvPr>
        </p:nvSpPr>
        <p:spPr>
          <a:xfrm>
            <a:off x="4452938" y="4910138"/>
            <a:ext cx="3067050" cy="750887"/>
          </a:xfrm>
          <a:prstGeom prst="curvedUpArrow">
            <a:avLst>
              <a:gd name="adj1" fmla="val 25000"/>
              <a:gd name="adj2" fmla="val 87102"/>
              <a:gd name="adj3" fmla="val 25000"/>
            </a:avLst>
          </a:prstGeom>
          <a:solidFill>
            <a:srgbClr val="18768D"/>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solidFill>
                <a:schemeClr val="tx1"/>
              </a:solidFill>
              <a:latin typeface="+mj-lt"/>
              <a:ea typeface="Tahoma" panose="020B0604030504040204" pitchFamily="34" charset="0"/>
              <a:cs typeface="Tahoma" panose="020B0604030504040204" pitchFamily="34" charset="0"/>
            </a:endParaRPr>
          </a:p>
        </p:txBody>
      </p:sp>
      <p:grpSp>
        <p:nvGrpSpPr>
          <p:cNvPr id="5" name="Groupe 4"/>
          <p:cNvGrpSpPr>
            <a:grpSpLocks/>
          </p:cNvGrpSpPr>
          <p:nvPr>
            <p:custDataLst>
              <p:tags r:id="rId10"/>
            </p:custDataLst>
          </p:nvPr>
        </p:nvGrpSpPr>
        <p:grpSpPr bwMode="auto">
          <a:xfrm>
            <a:off x="843723" y="3590925"/>
            <a:ext cx="1362525" cy="1185495"/>
            <a:chOff x="843535" y="3591527"/>
            <a:chExt cx="1363309" cy="1185212"/>
          </a:xfrm>
        </p:grpSpPr>
        <p:sp>
          <p:nvSpPr>
            <p:cNvPr id="24593" name="Rectangle 6"/>
            <p:cNvSpPr>
              <a:spLocks noChangeArrowheads="1"/>
            </p:cNvSpPr>
            <p:nvPr/>
          </p:nvSpPr>
          <p:spPr bwMode="auto">
            <a:xfrm>
              <a:off x="843535" y="4005064"/>
              <a:ext cx="1159960" cy="36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CA" altLang="fr-FR" dirty="0">
                  <a:solidFill>
                    <a:srgbClr val="000000"/>
                  </a:solidFill>
                  <a:latin typeface="+mj-lt"/>
                  <a:cs typeface="Tahoma" pitchFamily="34" charset="0"/>
                </a:rPr>
                <a:t> </a:t>
              </a:r>
              <a:r>
                <a:rPr lang="fr-CA" altLang="fr-FR" dirty="0" smtClean="0">
                  <a:solidFill>
                    <a:srgbClr val="000000"/>
                  </a:solidFill>
                  <a:latin typeface="+mj-lt"/>
                  <a:cs typeface="Tahoma" pitchFamily="34" charset="0"/>
                </a:rPr>
                <a:t>738,93 </a:t>
              </a:r>
              <a:r>
                <a:rPr lang="fr-CA" altLang="fr-FR" dirty="0">
                  <a:solidFill>
                    <a:srgbClr val="000000"/>
                  </a:solidFill>
                  <a:latin typeface="+mj-lt"/>
                  <a:cs typeface="Tahoma" pitchFamily="34" charset="0"/>
                </a:rPr>
                <a:t>$</a:t>
              </a:r>
            </a:p>
          </p:txBody>
        </p:sp>
        <p:sp>
          <p:nvSpPr>
            <p:cNvPr id="24594" name="Rectangle 9"/>
            <p:cNvSpPr>
              <a:spLocks noChangeArrowheads="1"/>
            </p:cNvSpPr>
            <p:nvPr/>
          </p:nvSpPr>
          <p:spPr bwMode="auto">
            <a:xfrm>
              <a:off x="1128060" y="4407495"/>
              <a:ext cx="710860" cy="369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CA" altLang="fr-FR" b="1">
                  <a:solidFill>
                    <a:srgbClr val="18768D"/>
                  </a:solidFill>
                  <a:latin typeface="+mj-lt"/>
                  <a:cs typeface="Tahoma" pitchFamily="34" charset="0"/>
                </a:rPr>
                <a:t>64 %</a:t>
              </a:r>
              <a:endParaRPr lang="fr-CA" altLang="fr-FR">
                <a:solidFill>
                  <a:srgbClr val="18768D"/>
                </a:solidFill>
                <a:latin typeface="+mj-lt"/>
                <a:cs typeface="Tahoma" pitchFamily="34" charset="0"/>
              </a:endParaRPr>
            </a:p>
          </p:txBody>
        </p:sp>
        <p:sp>
          <p:nvSpPr>
            <p:cNvPr id="24" name="Rectangle 7"/>
            <p:cNvSpPr>
              <a:spLocks noChangeArrowheads="1"/>
            </p:cNvSpPr>
            <p:nvPr/>
          </p:nvSpPr>
          <p:spPr bwMode="auto">
            <a:xfrm>
              <a:off x="1096606" y="3591527"/>
              <a:ext cx="1110238" cy="461555"/>
            </a:xfrm>
            <a:prstGeom prst="rect">
              <a:avLst/>
            </a:prstGeom>
            <a:noFill/>
            <a:ln>
              <a:noFill/>
            </a:ln>
            <a:scene3d>
              <a:camera prst="orthographicFront">
                <a:rot lat="180000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defRPr>
              </a:lvl9pPr>
            </a:lstStyle>
            <a:p>
              <a:pPr algn="ctr">
                <a:lnSpc>
                  <a:spcPct val="100000"/>
                </a:lnSpc>
                <a:spcBef>
                  <a:spcPct val="0"/>
                </a:spcBef>
                <a:buFontTx/>
                <a:buNone/>
                <a:defRPr/>
              </a:pPr>
              <a:r>
                <a:rPr lang="fr-CA" altLang="fr-FR" sz="2400" dirty="0" smtClean="0">
                  <a:solidFill>
                    <a:srgbClr val="18768D"/>
                  </a:solidFill>
                  <a:latin typeface="+mj-lt"/>
                  <a:ea typeface="Tahoma" panose="020B0604030504040204" pitchFamily="34" charset="0"/>
                  <a:cs typeface="Tahoma" panose="020B0604030504040204" pitchFamily="34" charset="0"/>
                </a:rPr>
                <a:t>60 ans</a:t>
              </a:r>
              <a:endParaRPr lang="fr-CA" altLang="fr-FR" sz="2400" dirty="0">
                <a:solidFill>
                  <a:srgbClr val="18768D"/>
                </a:solidFill>
                <a:latin typeface="+mj-lt"/>
                <a:ea typeface="Tahoma" panose="020B0604030504040204" pitchFamily="34" charset="0"/>
                <a:cs typeface="Tahoma" panose="020B0604030504040204" pitchFamily="34" charset="0"/>
              </a:endParaRPr>
            </a:p>
          </p:txBody>
        </p:sp>
      </p:grpSp>
      <p:grpSp>
        <p:nvGrpSpPr>
          <p:cNvPr id="6" name="Groupe 5"/>
          <p:cNvGrpSpPr>
            <a:grpSpLocks/>
          </p:cNvGrpSpPr>
          <p:nvPr>
            <p:custDataLst>
              <p:tags r:id="rId11"/>
            </p:custDataLst>
          </p:nvPr>
        </p:nvGrpSpPr>
        <p:grpSpPr bwMode="auto">
          <a:xfrm>
            <a:off x="6566111" y="2231237"/>
            <a:ext cx="1297297" cy="2528796"/>
            <a:chOff x="6553519" y="2247255"/>
            <a:chExt cx="1296936" cy="2529705"/>
          </a:xfrm>
        </p:grpSpPr>
        <p:sp>
          <p:nvSpPr>
            <p:cNvPr id="24590" name="Rectangle 11"/>
            <p:cNvSpPr>
              <a:spLocks noChangeArrowheads="1"/>
            </p:cNvSpPr>
            <p:nvPr/>
          </p:nvSpPr>
          <p:spPr bwMode="auto">
            <a:xfrm>
              <a:off x="6706385" y="4407495"/>
              <a:ext cx="902560" cy="36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CA" altLang="fr-FR" b="1">
                  <a:solidFill>
                    <a:srgbClr val="2875B8"/>
                  </a:solidFill>
                  <a:latin typeface="+mj-lt"/>
                  <a:cs typeface="Tahoma" pitchFamily="34" charset="0"/>
                </a:rPr>
                <a:t> </a:t>
              </a:r>
              <a:r>
                <a:rPr lang="en-CA" altLang="fr-FR" b="1">
                  <a:solidFill>
                    <a:srgbClr val="18768D"/>
                  </a:solidFill>
                  <a:latin typeface="+mj-lt"/>
                  <a:cs typeface="Tahoma" pitchFamily="34" charset="0"/>
                </a:rPr>
                <a:t>142 %</a:t>
              </a:r>
            </a:p>
          </p:txBody>
        </p:sp>
        <p:sp>
          <p:nvSpPr>
            <p:cNvPr id="24591" name="Rectangle 8"/>
            <p:cNvSpPr>
              <a:spLocks noChangeArrowheads="1"/>
            </p:cNvSpPr>
            <p:nvPr/>
          </p:nvSpPr>
          <p:spPr bwMode="auto">
            <a:xfrm>
              <a:off x="6553519" y="3399383"/>
              <a:ext cx="1285572" cy="36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fr-CA" altLang="fr-FR" dirty="0">
                  <a:solidFill>
                    <a:srgbClr val="000000"/>
                  </a:solidFill>
                  <a:latin typeface="+mj-lt"/>
                  <a:cs typeface="Tahoma" pitchFamily="34" charset="0"/>
                </a:rPr>
                <a:t>1 </a:t>
              </a:r>
              <a:r>
                <a:rPr lang="fr-CA" altLang="fr-FR" dirty="0" smtClean="0">
                  <a:solidFill>
                    <a:srgbClr val="000000"/>
                  </a:solidFill>
                  <a:latin typeface="+mj-lt"/>
                  <a:cs typeface="Tahoma" pitchFamily="34" charset="0"/>
                </a:rPr>
                <a:t>639,50 </a:t>
              </a:r>
              <a:r>
                <a:rPr lang="fr-CA" altLang="fr-FR" dirty="0">
                  <a:solidFill>
                    <a:srgbClr val="000000"/>
                  </a:solidFill>
                  <a:latin typeface="+mj-lt"/>
                  <a:cs typeface="Tahoma" pitchFamily="34" charset="0"/>
                </a:rPr>
                <a:t>$</a:t>
              </a:r>
              <a:endParaRPr lang="fr-CA" altLang="fr-FR" dirty="0">
                <a:latin typeface="+mj-lt"/>
                <a:cs typeface="Tahoma" pitchFamily="34" charset="0"/>
              </a:endParaRPr>
            </a:p>
          </p:txBody>
        </p:sp>
        <p:sp>
          <p:nvSpPr>
            <p:cNvPr id="24592" name="Rectangle 7"/>
            <p:cNvSpPr>
              <a:spLocks noChangeArrowheads="1"/>
            </p:cNvSpPr>
            <p:nvPr/>
          </p:nvSpPr>
          <p:spPr bwMode="auto">
            <a:xfrm>
              <a:off x="6973536" y="2247255"/>
              <a:ext cx="876919" cy="36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fr-CA" altLang="fr-FR" dirty="0">
                  <a:solidFill>
                    <a:srgbClr val="18768D"/>
                  </a:solidFill>
                  <a:latin typeface="+mj-lt"/>
                  <a:cs typeface="Tahoma" pitchFamily="34" charset="0"/>
                </a:rPr>
                <a:t>70 ans</a:t>
              </a:r>
            </a:p>
          </p:txBody>
        </p:sp>
      </p:grpSp>
      <p:sp>
        <p:nvSpPr>
          <p:cNvPr id="8" name="Organigramme : Terminateur 7"/>
          <p:cNvSpPr/>
          <p:nvPr>
            <p:custDataLst>
              <p:tags r:id="rId12"/>
            </p:custDataLst>
          </p:nvPr>
        </p:nvSpPr>
        <p:spPr>
          <a:xfrm>
            <a:off x="304800" y="5761037"/>
            <a:ext cx="6096000" cy="1020763"/>
          </a:xfrm>
          <a:prstGeom prst="flowChartTerminator">
            <a:avLst/>
          </a:prstGeom>
          <a:solidFill>
            <a:srgbClr val="A1D1E8"/>
          </a:solidFill>
        </p:spPr>
        <p:style>
          <a:lnRef idx="1">
            <a:schemeClr val="accent1"/>
          </a:lnRef>
          <a:fillRef idx="3">
            <a:schemeClr val="accent1"/>
          </a:fillRef>
          <a:effectRef idx="2">
            <a:schemeClr val="accent1"/>
          </a:effectRef>
          <a:fontRef idx="minor">
            <a:schemeClr val="lt1"/>
          </a:fontRef>
        </p:style>
        <p:txBody>
          <a:bodyPr anchor="ctr"/>
          <a:lstStyle/>
          <a:p>
            <a:pPr>
              <a:defRPr/>
            </a:pPr>
            <a:r>
              <a:rPr lang="fr-CA" altLang="fr-FR" sz="1600" dirty="0">
                <a:solidFill>
                  <a:schemeClr val="tx1"/>
                </a:solidFill>
                <a:latin typeface="+mj-lt"/>
                <a:ea typeface="Tahoma" panose="020B0604030504040204" pitchFamily="34" charset="0"/>
                <a:cs typeface="Tahoma" panose="020B0604030504040204" pitchFamily="34" charset="0"/>
              </a:rPr>
              <a:t>Les personnes nées avant le 1</a:t>
            </a:r>
            <a:r>
              <a:rPr lang="fr-CA" altLang="fr-FR" sz="1600" baseline="30000" dirty="0">
                <a:solidFill>
                  <a:schemeClr val="tx1"/>
                </a:solidFill>
                <a:latin typeface="+mj-lt"/>
                <a:ea typeface="Tahoma" panose="020B0604030504040204" pitchFamily="34" charset="0"/>
                <a:cs typeface="Tahoma" panose="020B0604030504040204" pitchFamily="34" charset="0"/>
              </a:rPr>
              <a:t>er</a:t>
            </a:r>
            <a:r>
              <a:rPr lang="fr-CA" altLang="fr-FR" sz="1600" dirty="0">
                <a:solidFill>
                  <a:schemeClr val="tx1"/>
                </a:solidFill>
                <a:latin typeface="+mj-lt"/>
                <a:ea typeface="Tahoma" panose="020B0604030504040204" pitchFamily="34" charset="0"/>
                <a:cs typeface="Tahoma" panose="020B0604030504040204" pitchFamily="34" charset="0"/>
              </a:rPr>
              <a:t> janvier 1954 conservent</a:t>
            </a:r>
          </a:p>
          <a:p>
            <a:pPr>
              <a:defRPr/>
            </a:pPr>
            <a:r>
              <a:rPr lang="fr-CA" altLang="fr-FR" sz="1600" dirty="0">
                <a:solidFill>
                  <a:schemeClr val="tx1"/>
                </a:solidFill>
                <a:latin typeface="+mj-lt"/>
                <a:ea typeface="Tahoma" panose="020B0604030504040204" pitchFamily="34" charset="0"/>
                <a:cs typeface="Tahoma" panose="020B0604030504040204" pitchFamily="34" charset="0"/>
              </a:rPr>
              <a:t>le facteur d’ajustement de 0,5 % par mois, avant 65 ans.</a:t>
            </a:r>
            <a:endParaRPr lang="fr-CA" sz="1600" dirty="0">
              <a:solidFill>
                <a:schemeClr val="tx1"/>
              </a:solidFill>
              <a:latin typeface="+mj-lt"/>
            </a:endParaRPr>
          </a:p>
        </p:txBody>
      </p:sp>
    </p:spTree>
    <p:extLst>
      <p:ext uri="{BB962C8B-B14F-4D97-AF65-F5344CB8AC3E}">
        <p14:creationId xmlns:p14="http://schemas.microsoft.com/office/powerpoint/2010/main" val="24714786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fade">
                                      <p:cBhvr>
                                        <p:cTn id="7" dur="1000"/>
                                        <p:tgtEl>
                                          <p:spTgt spid="70659">
                                            <p:txEl>
                                              <p:pRg st="0" end="0"/>
                                            </p:txEl>
                                          </p:spTgt>
                                        </p:tgtEl>
                                      </p:cBhvr>
                                    </p:animEffect>
                                    <p:anim calcmode="lin" valueType="num">
                                      <p:cBhvr>
                                        <p:cTn id="8" dur="1000" fill="hold"/>
                                        <p:tgtEl>
                                          <p:spTgt spid="7065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06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0.70"/>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2"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2000"/>
                                        <p:tgtEl>
                                          <p:spTgt spid="26"/>
                                        </p:tgtEl>
                                      </p:cBhvr>
                                    </p:animEffect>
                                  </p:childTnLst>
                                </p:cTn>
                              </p:par>
                              <p:par>
                                <p:cTn id="22" presetID="6" presetClass="emph" presetSubtype="0" fill="hold" grpId="0" nodeType="withEffect">
                                  <p:stCondLst>
                                    <p:cond delay="0"/>
                                  </p:stCondLst>
                                  <p:childTnLst>
                                    <p:animScale>
                                      <p:cBhvr>
                                        <p:cTn id="23" dur="2000" fill="hold"/>
                                        <p:tgtEl>
                                          <p:spTgt spid="26"/>
                                        </p:tgtEl>
                                      </p:cBhvr>
                                      <p:by x="100000" y="60000"/>
                                    </p:animScale>
                                  </p:childTnLst>
                                </p:cTn>
                              </p:par>
                              <p:par>
                                <p:cTn id="24" presetID="35" presetClass="path" presetSubtype="0" accel="50000" decel="50000" fill="hold" grpId="1" nodeType="withEffect">
                                  <p:stCondLst>
                                    <p:cond delay="0"/>
                                  </p:stCondLst>
                                  <p:childTnLst>
                                    <p:animMotion origin="layout" path="M 3.05556E-6 3.7037E-6 L -0.3092 0.04722 " pathEditMode="relative" rAng="0" ptsTypes="AA">
                                      <p:cBhvr>
                                        <p:cTn id="25" dur="2250" fill="hold"/>
                                        <p:tgtEl>
                                          <p:spTgt spid="26"/>
                                        </p:tgtEl>
                                        <p:attrNameLst>
                                          <p:attrName>ppt_x</p:attrName>
                                          <p:attrName>ppt_y</p:attrName>
                                        </p:attrNameLst>
                                      </p:cBhvr>
                                      <p:rCtr x="-15469" y="2361"/>
                                    </p:animMotion>
                                  </p:childTnLst>
                                </p:cTn>
                              </p:par>
                              <p:par>
                                <p:cTn id="26" presetID="17" presetClass="entr" presetSubtype="2"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2000" fill="hold"/>
                                        <p:tgtEl>
                                          <p:spTgt spid="3"/>
                                        </p:tgtEl>
                                        <p:attrNameLst>
                                          <p:attrName>ppt_x</p:attrName>
                                        </p:attrNameLst>
                                      </p:cBhvr>
                                      <p:tavLst>
                                        <p:tav tm="0">
                                          <p:val>
                                            <p:strVal val="#ppt_x+#ppt_w/2"/>
                                          </p:val>
                                        </p:tav>
                                        <p:tav tm="100000">
                                          <p:val>
                                            <p:strVal val="#ppt_x"/>
                                          </p:val>
                                        </p:tav>
                                      </p:tavLst>
                                    </p:anim>
                                    <p:anim calcmode="lin" valueType="num">
                                      <p:cBhvr>
                                        <p:cTn id="29" dur="2000" fill="hold"/>
                                        <p:tgtEl>
                                          <p:spTgt spid="3"/>
                                        </p:tgtEl>
                                        <p:attrNameLst>
                                          <p:attrName>ppt_y</p:attrName>
                                        </p:attrNameLst>
                                      </p:cBhvr>
                                      <p:tavLst>
                                        <p:tav tm="0">
                                          <p:val>
                                            <p:strVal val="#ppt_y"/>
                                          </p:val>
                                        </p:tav>
                                        <p:tav tm="100000">
                                          <p:val>
                                            <p:strVal val="#ppt_y"/>
                                          </p:val>
                                        </p:tav>
                                      </p:tavLst>
                                    </p:anim>
                                    <p:anim calcmode="lin" valueType="num">
                                      <p:cBhvr>
                                        <p:cTn id="30" dur="2000" fill="hold"/>
                                        <p:tgtEl>
                                          <p:spTgt spid="3"/>
                                        </p:tgtEl>
                                        <p:attrNameLst>
                                          <p:attrName>ppt_w</p:attrName>
                                        </p:attrNameLst>
                                      </p:cBhvr>
                                      <p:tavLst>
                                        <p:tav tm="0">
                                          <p:val>
                                            <p:fltVal val="0"/>
                                          </p:val>
                                        </p:tav>
                                        <p:tav tm="100000">
                                          <p:val>
                                            <p:strVal val="#ppt_w"/>
                                          </p:val>
                                        </p:tav>
                                      </p:tavLst>
                                    </p:anim>
                                    <p:anim calcmode="lin" valueType="num">
                                      <p:cBhvr>
                                        <p:cTn id="31" dur="2000" fill="hold"/>
                                        <p:tgtEl>
                                          <p:spTgt spid="3"/>
                                        </p:tgtEl>
                                        <p:attrNameLst>
                                          <p:attrName>ppt_h</p:attrName>
                                        </p:attrNameLst>
                                      </p:cBhvr>
                                      <p:tavLst>
                                        <p:tav tm="0">
                                          <p:val>
                                            <p:strVal val="#ppt_h"/>
                                          </p:val>
                                        </p:tav>
                                        <p:tav tm="100000">
                                          <p:val>
                                            <p:strVal val="#ppt_h"/>
                                          </p:val>
                                        </p:tav>
                                      </p:tavLst>
                                    </p:anim>
                                  </p:childTnLst>
                                </p:cTn>
                              </p:par>
                              <p:par>
                                <p:cTn id="32" presetID="17" presetClass="entr" presetSubtype="10" fill="hold" grpId="0" nodeType="withEffect">
                                  <p:stCondLst>
                                    <p:cond delay="1250"/>
                                  </p:stCondLst>
                                  <p:childTnLst>
                                    <p:set>
                                      <p:cBhvr>
                                        <p:cTn id="33" dur="1" fill="hold">
                                          <p:stCondLst>
                                            <p:cond delay="0"/>
                                          </p:stCondLst>
                                        </p:cTn>
                                        <p:tgtEl>
                                          <p:spTgt spid="70668"/>
                                        </p:tgtEl>
                                        <p:attrNameLst>
                                          <p:attrName>style.visibility</p:attrName>
                                        </p:attrNameLst>
                                      </p:cBhvr>
                                      <p:to>
                                        <p:strVal val="visible"/>
                                      </p:to>
                                    </p:set>
                                    <p:anim calcmode="lin" valueType="num">
                                      <p:cBhvr>
                                        <p:cTn id="34" dur="750" fill="hold"/>
                                        <p:tgtEl>
                                          <p:spTgt spid="70668"/>
                                        </p:tgtEl>
                                        <p:attrNameLst>
                                          <p:attrName>ppt_w</p:attrName>
                                        </p:attrNameLst>
                                      </p:cBhvr>
                                      <p:tavLst>
                                        <p:tav tm="0">
                                          <p:val>
                                            <p:fltVal val="0"/>
                                          </p:val>
                                        </p:tav>
                                        <p:tav tm="100000">
                                          <p:val>
                                            <p:strVal val="#ppt_w"/>
                                          </p:val>
                                        </p:tav>
                                      </p:tavLst>
                                    </p:anim>
                                    <p:anim calcmode="lin" valueType="num">
                                      <p:cBhvr>
                                        <p:cTn id="35" dur="750" fill="hold"/>
                                        <p:tgtEl>
                                          <p:spTgt spid="70668"/>
                                        </p:tgtEl>
                                        <p:attrNameLst>
                                          <p:attrName>ppt_h</p:attrName>
                                        </p:attrNameLst>
                                      </p:cBhvr>
                                      <p:tavLst>
                                        <p:tav tm="0">
                                          <p:val>
                                            <p:strVal val="#ppt_h"/>
                                          </p:val>
                                        </p:tav>
                                        <p:tav tm="100000">
                                          <p:val>
                                            <p:strVal val="#ppt_h"/>
                                          </p:val>
                                        </p:tav>
                                      </p:tavLst>
                                    </p:anim>
                                  </p:childTnLst>
                                </p:cTn>
                              </p:par>
                            </p:childTnLst>
                          </p:cTn>
                        </p:par>
                        <p:par>
                          <p:cTn id="36" fill="hold" nodeType="afterGroup">
                            <p:stCondLst>
                              <p:cond delay="2250"/>
                            </p:stCondLst>
                            <p:childTnLst>
                              <p:par>
                                <p:cTn id="37" presetID="55"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1000" fill="hold"/>
                                        <p:tgtEl>
                                          <p:spTgt spid="5"/>
                                        </p:tgtEl>
                                        <p:attrNameLst>
                                          <p:attrName>ppt_w</p:attrName>
                                        </p:attrNameLst>
                                      </p:cBhvr>
                                      <p:tavLst>
                                        <p:tav tm="0">
                                          <p:val>
                                            <p:strVal val="#ppt_w*0.70"/>
                                          </p:val>
                                        </p:tav>
                                        <p:tav tm="100000">
                                          <p:val>
                                            <p:strVal val="#ppt_w"/>
                                          </p:val>
                                        </p:tav>
                                      </p:tavLst>
                                    </p:anim>
                                    <p:anim calcmode="lin" valueType="num">
                                      <p:cBhvr>
                                        <p:cTn id="40" dur="1000" fill="hold"/>
                                        <p:tgtEl>
                                          <p:spTgt spid="5"/>
                                        </p:tgtEl>
                                        <p:attrNameLst>
                                          <p:attrName>ppt_h</p:attrName>
                                        </p:attrNameLst>
                                      </p:cBhvr>
                                      <p:tavLst>
                                        <p:tav tm="0">
                                          <p:val>
                                            <p:strVal val="#ppt_h"/>
                                          </p:val>
                                        </p:tav>
                                        <p:tav tm="100000">
                                          <p:val>
                                            <p:strVal val="#ppt_h"/>
                                          </p:val>
                                        </p:tav>
                                      </p:tavLst>
                                    </p:anim>
                                    <p:animEffect transition="in" filter="fade">
                                      <p:cBhvr>
                                        <p:cTn id="41" dur="1000"/>
                                        <p:tgtEl>
                                          <p:spTgt spid="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2000"/>
                                        <p:tgtEl>
                                          <p:spTgt spid="27"/>
                                        </p:tgtEl>
                                      </p:cBhvr>
                                    </p:animEffect>
                                  </p:childTnLst>
                                </p:cTn>
                              </p:par>
                              <p:par>
                                <p:cTn id="47" presetID="6" presetClass="emph" presetSubtype="0" fill="hold" grpId="1" nodeType="withEffect">
                                  <p:stCondLst>
                                    <p:cond delay="0"/>
                                  </p:stCondLst>
                                  <p:childTnLst>
                                    <p:animScale>
                                      <p:cBhvr>
                                        <p:cTn id="48" dur="2000" fill="hold"/>
                                        <p:tgtEl>
                                          <p:spTgt spid="27"/>
                                        </p:tgtEl>
                                      </p:cBhvr>
                                      <p:by x="100000" y="140000"/>
                                    </p:animScale>
                                  </p:childTnLst>
                                </p:cTn>
                              </p:par>
                              <p:par>
                                <p:cTn id="49" presetID="63" presetClass="path" presetSubtype="0" accel="50000" decel="50000" fill="hold" grpId="2" nodeType="withEffect">
                                  <p:stCondLst>
                                    <p:cond delay="0"/>
                                  </p:stCondLst>
                                  <p:childTnLst>
                                    <p:animMotion origin="layout" path="M 3.05556E-6 3.7037E-6 L 0.31892 -0.04954 " pathEditMode="relative" rAng="0" ptsTypes="AA">
                                      <p:cBhvr>
                                        <p:cTn id="50" dur="2250" fill="hold"/>
                                        <p:tgtEl>
                                          <p:spTgt spid="27"/>
                                        </p:tgtEl>
                                        <p:attrNameLst>
                                          <p:attrName>ppt_x</p:attrName>
                                          <p:attrName>ppt_y</p:attrName>
                                        </p:attrNameLst>
                                      </p:cBhvr>
                                      <p:rCtr x="15937" y="-2477"/>
                                    </p:animMotion>
                                  </p:childTnLst>
                                </p:cTn>
                              </p:par>
                              <p:par>
                                <p:cTn id="51" presetID="17" presetClass="entr" presetSubtype="8"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2000" fill="hold"/>
                                        <p:tgtEl>
                                          <p:spTgt spid="21"/>
                                        </p:tgtEl>
                                        <p:attrNameLst>
                                          <p:attrName>ppt_x</p:attrName>
                                        </p:attrNameLst>
                                      </p:cBhvr>
                                      <p:tavLst>
                                        <p:tav tm="0">
                                          <p:val>
                                            <p:strVal val="#ppt_x-#ppt_w/2"/>
                                          </p:val>
                                        </p:tav>
                                        <p:tav tm="100000">
                                          <p:val>
                                            <p:strVal val="#ppt_x"/>
                                          </p:val>
                                        </p:tav>
                                      </p:tavLst>
                                    </p:anim>
                                    <p:anim calcmode="lin" valueType="num">
                                      <p:cBhvr>
                                        <p:cTn id="54" dur="2000" fill="hold"/>
                                        <p:tgtEl>
                                          <p:spTgt spid="21"/>
                                        </p:tgtEl>
                                        <p:attrNameLst>
                                          <p:attrName>ppt_y</p:attrName>
                                        </p:attrNameLst>
                                      </p:cBhvr>
                                      <p:tavLst>
                                        <p:tav tm="0">
                                          <p:val>
                                            <p:strVal val="#ppt_y"/>
                                          </p:val>
                                        </p:tav>
                                        <p:tav tm="100000">
                                          <p:val>
                                            <p:strVal val="#ppt_y"/>
                                          </p:val>
                                        </p:tav>
                                      </p:tavLst>
                                    </p:anim>
                                    <p:anim calcmode="lin" valueType="num">
                                      <p:cBhvr>
                                        <p:cTn id="55" dur="2000" fill="hold"/>
                                        <p:tgtEl>
                                          <p:spTgt spid="21"/>
                                        </p:tgtEl>
                                        <p:attrNameLst>
                                          <p:attrName>ppt_w</p:attrName>
                                        </p:attrNameLst>
                                      </p:cBhvr>
                                      <p:tavLst>
                                        <p:tav tm="0">
                                          <p:val>
                                            <p:fltVal val="0"/>
                                          </p:val>
                                        </p:tav>
                                        <p:tav tm="100000">
                                          <p:val>
                                            <p:strVal val="#ppt_w"/>
                                          </p:val>
                                        </p:tav>
                                      </p:tavLst>
                                    </p:anim>
                                    <p:anim calcmode="lin" valueType="num">
                                      <p:cBhvr>
                                        <p:cTn id="56" dur="2000" fill="hold"/>
                                        <p:tgtEl>
                                          <p:spTgt spid="21"/>
                                        </p:tgtEl>
                                        <p:attrNameLst>
                                          <p:attrName>ppt_h</p:attrName>
                                        </p:attrNameLst>
                                      </p:cBhvr>
                                      <p:tavLst>
                                        <p:tav tm="0">
                                          <p:val>
                                            <p:strVal val="#ppt_h"/>
                                          </p:val>
                                        </p:tav>
                                        <p:tav tm="100000">
                                          <p:val>
                                            <p:strVal val="#ppt_h"/>
                                          </p:val>
                                        </p:tav>
                                      </p:tavLst>
                                    </p:anim>
                                  </p:childTnLst>
                                </p:cTn>
                              </p:par>
                              <p:par>
                                <p:cTn id="57" presetID="55" presetClass="entr" presetSubtype="0" fill="hold" grpId="0" nodeType="withEffect">
                                  <p:stCondLst>
                                    <p:cond delay="1250"/>
                                  </p:stCondLst>
                                  <p:childTnLst>
                                    <p:set>
                                      <p:cBhvr>
                                        <p:cTn id="58" dur="1" fill="hold">
                                          <p:stCondLst>
                                            <p:cond delay="0"/>
                                          </p:stCondLst>
                                        </p:cTn>
                                        <p:tgtEl>
                                          <p:spTgt spid="70669"/>
                                        </p:tgtEl>
                                        <p:attrNameLst>
                                          <p:attrName>style.visibility</p:attrName>
                                        </p:attrNameLst>
                                      </p:cBhvr>
                                      <p:to>
                                        <p:strVal val="visible"/>
                                      </p:to>
                                    </p:set>
                                    <p:anim calcmode="lin" valueType="num">
                                      <p:cBhvr>
                                        <p:cTn id="59" dur="1000" fill="hold"/>
                                        <p:tgtEl>
                                          <p:spTgt spid="70669"/>
                                        </p:tgtEl>
                                        <p:attrNameLst>
                                          <p:attrName>ppt_w</p:attrName>
                                        </p:attrNameLst>
                                      </p:cBhvr>
                                      <p:tavLst>
                                        <p:tav tm="0">
                                          <p:val>
                                            <p:strVal val="#ppt_w*0.70"/>
                                          </p:val>
                                        </p:tav>
                                        <p:tav tm="100000">
                                          <p:val>
                                            <p:strVal val="#ppt_w"/>
                                          </p:val>
                                        </p:tav>
                                      </p:tavLst>
                                    </p:anim>
                                    <p:anim calcmode="lin" valueType="num">
                                      <p:cBhvr>
                                        <p:cTn id="60" dur="1000" fill="hold"/>
                                        <p:tgtEl>
                                          <p:spTgt spid="70669"/>
                                        </p:tgtEl>
                                        <p:attrNameLst>
                                          <p:attrName>ppt_h</p:attrName>
                                        </p:attrNameLst>
                                      </p:cBhvr>
                                      <p:tavLst>
                                        <p:tav tm="0">
                                          <p:val>
                                            <p:strVal val="#ppt_h"/>
                                          </p:val>
                                        </p:tav>
                                        <p:tav tm="100000">
                                          <p:val>
                                            <p:strVal val="#ppt_h"/>
                                          </p:val>
                                        </p:tav>
                                      </p:tavLst>
                                    </p:anim>
                                    <p:animEffect transition="in" filter="fade">
                                      <p:cBhvr>
                                        <p:cTn id="61" dur="1000"/>
                                        <p:tgtEl>
                                          <p:spTgt spid="70669"/>
                                        </p:tgtEl>
                                      </p:cBhvr>
                                    </p:animEffect>
                                  </p:childTnLst>
                                </p:cTn>
                              </p:par>
                            </p:childTnLst>
                          </p:cTn>
                        </p:par>
                        <p:par>
                          <p:cTn id="62" fill="hold" nodeType="afterGroup">
                            <p:stCondLst>
                              <p:cond delay="2250"/>
                            </p:stCondLst>
                            <p:childTnLst>
                              <p:par>
                                <p:cTn id="63" presetID="55" presetClass="entr" presetSubtype="0"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1000" fill="hold"/>
                                        <p:tgtEl>
                                          <p:spTgt spid="6"/>
                                        </p:tgtEl>
                                        <p:attrNameLst>
                                          <p:attrName>ppt_w</p:attrName>
                                        </p:attrNameLst>
                                      </p:cBhvr>
                                      <p:tavLst>
                                        <p:tav tm="0">
                                          <p:val>
                                            <p:strVal val="#ppt_w*0.70"/>
                                          </p:val>
                                        </p:tav>
                                        <p:tav tm="100000">
                                          <p:val>
                                            <p:strVal val="#ppt_w"/>
                                          </p:val>
                                        </p:tav>
                                      </p:tavLst>
                                    </p:anim>
                                    <p:anim calcmode="lin" valueType="num">
                                      <p:cBhvr>
                                        <p:cTn id="66" dur="1000" fill="hold"/>
                                        <p:tgtEl>
                                          <p:spTgt spid="6"/>
                                        </p:tgtEl>
                                        <p:attrNameLst>
                                          <p:attrName>ppt_h</p:attrName>
                                        </p:attrNameLst>
                                      </p:cBhvr>
                                      <p:tavLst>
                                        <p:tav tm="0">
                                          <p:val>
                                            <p:strVal val="#ppt_h"/>
                                          </p:val>
                                        </p:tav>
                                        <p:tav tm="100000">
                                          <p:val>
                                            <p:strVal val="#ppt_h"/>
                                          </p:val>
                                        </p:tav>
                                      </p:tavLst>
                                    </p:anim>
                                    <p:animEffect transition="in" filter="fade">
                                      <p:cBhvr>
                                        <p:cTn id="67" dur="1000"/>
                                        <p:tgtEl>
                                          <p:spTgt spid="6"/>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55" presetClass="entr" presetSubtype="0" fill="hold" grpId="0" nodeType="click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p:cTn id="72" dur="1000" fill="hold"/>
                                        <p:tgtEl>
                                          <p:spTgt spid="8"/>
                                        </p:tgtEl>
                                        <p:attrNameLst>
                                          <p:attrName>ppt_w</p:attrName>
                                        </p:attrNameLst>
                                      </p:cBhvr>
                                      <p:tavLst>
                                        <p:tav tm="0">
                                          <p:val>
                                            <p:strVal val="#ppt_w*0.70"/>
                                          </p:val>
                                        </p:tav>
                                        <p:tav tm="100000">
                                          <p:val>
                                            <p:strVal val="#ppt_w"/>
                                          </p:val>
                                        </p:tav>
                                      </p:tavLst>
                                    </p:anim>
                                    <p:anim calcmode="lin" valueType="num">
                                      <p:cBhvr>
                                        <p:cTn id="73" dur="1000" fill="hold"/>
                                        <p:tgtEl>
                                          <p:spTgt spid="8"/>
                                        </p:tgtEl>
                                        <p:attrNameLst>
                                          <p:attrName>ppt_h</p:attrName>
                                        </p:attrNameLst>
                                      </p:cBhvr>
                                      <p:tavLst>
                                        <p:tav tm="0">
                                          <p:val>
                                            <p:strVal val="#ppt_h"/>
                                          </p:val>
                                        </p:tav>
                                        <p:tav tm="100000">
                                          <p:val>
                                            <p:strVal val="#ppt_h"/>
                                          </p:val>
                                        </p:tav>
                                      </p:tavLst>
                                    </p:anim>
                                    <p:animEffect transition="in" filter="fade">
                                      <p:cBhvr>
                                        <p:cTn id="7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P spid="26" grpId="0" animBg="1"/>
      <p:bldP spid="26" grpId="1" animBg="1"/>
      <p:bldP spid="26" grpId="2" animBg="1"/>
      <p:bldP spid="27" grpId="0" animBg="1"/>
      <p:bldP spid="27" grpId="1" animBg="1"/>
      <p:bldP spid="27" grpId="2" animBg="1"/>
      <p:bldP spid="70668" grpId="0"/>
      <p:bldP spid="70669" grpId="0"/>
      <p:bldP spid="3" grpId="0" animBg="1"/>
      <p:bldP spid="21"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re 1"/>
          <p:cNvSpPr>
            <a:spLocks noGrp="1"/>
          </p:cNvSpPr>
          <p:nvPr>
            <p:ph type="title"/>
            <p:custDataLst>
              <p:tags r:id="rId1"/>
            </p:custDataLst>
          </p:nvPr>
        </p:nvSpPr>
        <p:spPr>
          <a:xfrm>
            <a:off x="482600" y="212725"/>
            <a:ext cx="8229600" cy="1143000"/>
          </a:xfrm>
        </p:spPr>
        <p:txBody>
          <a:bodyPr/>
          <a:lstStyle/>
          <a:p>
            <a:pPr algn="ctr" eaLnBrk="1" hangingPunct="1"/>
            <a:r>
              <a:rPr lang="fr-CA" altLang="fr-FR" dirty="0" smtClean="0"/>
              <a:t>Rente de retraite</a:t>
            </a:r>
          </a:p>
        </p:txBody>
      </p:sp>
      <p:sp>
        <p:nvSpPr>
          <p:cNvPr id="38916" name="Espace réservé du contenu 1"/>
          <p:cNvSpPr>
            <a:spLocks noGrp="1"/>
          </p:cNvSpPr>
          <p:nvPr>
            <p:ph idx="1"/>
            <p:custDataLst>
              <p:tags r:id="rId2"/>
            </p:custDataLst>
          </p:nvPr>
        </p:nvSpPr>
        <p:spPr>
          <a:xfrm>
            <a:off x="1284288" y="1700213"/>
            <a:ext cx="6562725" cy="3816350"/>
          </a:xfrm>
        </p:spPr>
        <p:txBody>
          <a:bodyPr rtlCol="0">
            <a:normAutofit/>
          </a:bodyPr>
          <a:lstStyle/>
          <a:p>
            <a:pPr marL="0" indent="0" eaLnBrk="1" fontAlgn="auto" hangingPunct="1">
              <a:spcAft>
                <a:spcPts val="0"/>
              </a:spcAft>
              <a:buFont typeface="Arial" panose="020B0604020202020204" pitchFamily="34" charset="0"/>
              <a:buNone/>
              <a:defRPr/>
            </a:pPr>
            <a:endParaRPr lang="fr-CA" altLang="fr-FR" dirty="0" smtClean="0"/>
          </a:p>
          <a:p>
            <a:pPr eaLnBrk="1" fontAlgn="auto" hangingPunct="1">
              <a:spcAft>
                <a:spcPts val="0"/>
              </a:spcAft>
              <a:buFont typeface="Arial"/>
              <a:buChar char="•"/>
              <a:defRPr/>
            </a:pPr>
            <a:r>
              <a:rPr lang="fr-CA" altLang="fr-FR" dirty="0"/>
              <a:t>V</a:t>
            </a:r>
            <a:r>
              <a:rPr lang="fr-CA" altLang="fr-FR" dirty="0" smtClean="0"/>
              <a:t>iagère</a:t>
            </a:r>
          </a:p>
          <a:p>
            <a:pPr eaLnBrk="1" fontAlgn="auto" hangingPunct="1">
              <a:spcAft>
                <a:spcPts val="0"/>
              </a:spcAft>
              <a:buFont typeface="Arial"/>
              <a:buChar char="•"/>
              <a:defRPr/>
            </a:pPr>
            <a:r>
              <a:rPr lang="fr-CA" altLang="fr-FR" dirty="0" smtClean="0"/>
              <a:t>Pleinement indexée</a:t>
            </a:r>
          </a:p>
          <a:p>
            <a:pPr eaLnBrk="1" fontAlgn="auto" hangingPunct="1">
              <a:spcAft>
                <a:spcPts val="0"/>
              </a:spcAft>
              <a:buFont typeface="Arial"/>
              <a:buChar char="•"/>
              <a:defRPr/>
            </a:pPr>
            <a:r>
              <a:rPr lang="fr-CA" altLang="fr-FR" dirty="0"/>
              <a:t>I</a:t>
            </a:r>
            <a:r>
              <a:rPr lang="fr-CA" altLang="fr-FR" dirty="0" smtClean="0"/>
              <a:t>mposable</a:t>
            </a:r>
          </a:p>
          <a:p>
            <a:pPr eaLnBrk="1" fontAlgn="auto" hangingPunct="1">
              <a:spcAft>
                <a:spcPts val="0"/>
              </a:spcAft>
              <a:buFont typeface="Arial"/>
              <a:buChar char="•"/>
              <a:defRPr/>
            </a:pPr>
            <a:r>
              <a:rPr lang="fr-CA" altLang="fr-FR" dirty="0"/>
              <a:t>P</a:t>
            </a:r>
            <a:r>
              <a:rPr lang="fr-CA" altLang="fr-FR" dirty="0" smtClean="0"/>
              <a:t>ayable partout dans le monde</a:t>
            </a:r>
          </a:p>
        </p:txBody>
      </p:sp>
      <p:sp>
        <p:nvSpPr>
          <p:cNvPr id="25604"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A33F38FA-6469-4FF5-8420-8E58B2B54FBE}" type="slidenum">
              <a:rPr lang="fr-FR" altLang="fr-FR" sz="1200">
                <a:solidFill>
                  <a:srgbClr val="898989"/>
                </a:solidFill>
              </a:rPr>
              <a:pPr/>
              <a:t>16</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2048639363"/>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à coins arrondis 1"/>
          <p:cNvSpPr/>
          <p:nvPr>
            <p:custDataLst>
              <p:tags r:id="rId1"/>
            </p:custDataLst>
          </p:nvPr>
        </p:nvSpPr>
        <p:spPr>
          <a:xfrm>
            <a:off x="1187450" y="1355725"/>
            <a:ext cx="6697663" cy="560388"/>
          </a:xfrm>
          <a:prstGeom prst="round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CA">
              <a:latin typeface="+mj-lt"/>
            </a:endParaRPr>
          </a:p>
        </p:txBody>
      </p:sp>
      <p:sp>
        <p:nvSpPr>
          <p:cNvPr id="26627" name="Titre 1"/>
          <p:cNvSpPr>
            <a:spLocks noGrp="1"/>
          </p:cNvSpPr>
          <p:nvPr>
            <p:ph type="title"/>
            <p:custDataLst>
              <p:tags r:id="rId2"/>
            </p:custDataLst>
          </p:nvPr>
        </p:nvSpPr>
        <p:spPr>
          <a:xfrm>
            <a:off x="173038" y="1327150"/>
            <a:ext cx="8785225" cy="603250"/>
          </a:xfrm>
          <a:solidFill>
            <a:schemeClr val="tx2">
              <a:lumMod val="40000"/>
              <a:lumOff val="60000"/>
            </a:schemeClr>
          </a:solidFill>
        </p:spPr>
        <p:txBody>
          <a:bodyPr/>
          <a:lstStyle/>
          <a:p>
            <a:pPr algn="ctr" eaLnBrk="1" hangingPunct="1"/>
            <a:r>
              <a:rPr lang="fr-CA" altLang="fr-FR" sz="2800" dirty="0" smtClean="0">
                <a:solidFill>
                  <a:schemeClr val="tx1"/>
                </a:solidFill>
                <a:latin typeface="+mj-lt"/>
              </a:rPr>
              <a:t>Travailler et être bénéficiaire de la rente</a:t>
            </a:r>
          </a:p>
        </p:txBody>
      </p:sp>
      <p:sp>
        <p:nvSpPr>
          <p:cNvPr id="41987" name="Espace réservé du contenu 2"/>
          <p:cNvSpPr>
            <a:spLocks noGrp="1"/>
          </p:cNvSpPr>
          <p:nvPr>
            <p:ph idx="1"/>
            <p:custDataLst>
              <p:tags r:id="rId3"/>
            </p:custDataLst>
          </p:nvPr>
        </p:nvSpPr>
        <p:spPr>
          <a:xfrm>
            <a:off x="639763" y="1676400"/>
            <a:ext cx="8318500" cy="4679950"/>
          </a:xfrm>
        </p:spPr>
        <p:txBody>
          <a:bodyPr rtlCol="0">
            <a:normAutofit fontScale="77500" lnSpcReduction="20000"/>
          </a:bodyPr>
          <a:lstStyle/>
          <a:p>
            <a:pPr algn="ctr" eaLnBrk="1" fontAlgn="auto" hangingPunct="1">
              <a:spcAft>
                <a:spcPts val="0"/>
              </a:spcAft>
              <a:buFontTx/>
              <a:buNone/>
              <a:defRPr/>
            </a:pPr>
            <a:endParaRPr lang="fr-CA" altLang="fr-FR" sz="2400" dirty="0" smtClean="0">
              <a:effectLst>
                <a:outerShdw blurRad="38100" dist="38100" dir="2700000" algn="tl">
                  <a:srgbClr val="000000">
                    <a:alpha val="43137"/>
                  </a:srgbClr>
                </a:outerShdw>
              </a:effectLst>
              <a:latin typeface="+mj-lt"/>
            </a:endParaRPr>
          </a:p>
          <a:p>
            <a:pPr algn="ctr" eaLnBrk="1" fontAlgn="auto" hangingPunct="1">
              <a:spcAft>
                <a:spcPts val="0"/>
              </a:spcAft>
              <a:buFontTx/>
              <a:buNone/>
              <a:defRPr/>
            </a:pPr>
            <a:r>
              <a:rPr lang="fr-CA" altLang="fr-FR" sz="2400" dirty="0" smtClean="0">
                <a:effectLst>
                  <a:outerShdw blurRad="38100" dist="38100" dir="2700000" algn="tl">
                    <a:srgbClr val="000000">
                      <a:alpha val="43137"/>
                    </a:srgbClr>
                  </a:outerShdw>
                </a:effectLst>
                <a:latin typeface="+mj-lt"/>
              </a:rPr>
              <a:t>                                </a:t>
            </a:r>
          </a:p>
          <a:p>
            <a:pPr eaLnBrk="1" fontAlgn="auto" hangingPunct="1">
              <a:spcAft>
                <a:spcPts val="0"/>
              </a:spcAft>
              <a:buFontTx/>
              <a:buNone/>
              <a:defRPr/>
            </a:pPr>
            <a:r>
              <a:rPr lang="fr-CA" altLang="fr-FR" sz="2400" b="1" dirty="0" smtClean="0">
                <a:solidFill>
                  <a:srgbClr val="18768D"/>
                </a:solidFill>
                <a:latin typeface="+mj-lt"/>
              </a:rPr>
              <a:t>Exemple 1 :                                                   </a:t>
            </a:r>
            <a:r>
              <a:rPr lang="fr-CA" altLang="fr-FR" sz="3000" b="1" dirty="0" smtClean="0">
                <a:solidFill>
                  <a:srgbClr val="18768D"/>
                </a:solidFill>
                <a:latin typeface="+mj-lt"/>
              </a:rPr>
              <a:t>Gains cotisés X 0,5 %</a:t>
            </a:r>
          </a:p>
          <a:p>
            <a:pPr eaLnBrk="1" fontAlgn="auto" hangingPunct="1">
              <a:spcAft>
                <a:spcPts val="0"/>
              </a:spcAft>
              <a:buFontTx/>
              <a:buNone/>
              <a:defRPr/>
            </a:pPr>
            <a:r>
              <a:rPr lang="fr-CA" altLang="fr-FR" sz="2400" dirty="0" smtClean="0">
                <a:latin typeface="+mj-lt"/>
              </a:rPr>
              <a:t>Salaire de 20 000 $</a:t>
            </a:r>
          </a:p>
          <a:p>
            <a:pPr eaLnBrk="1" fontAlgn="auto" hangingPunct="1">
              <a:spcAft>
                <a:spcPts val="0"/>
              </a:spcAft>
              <a:buFontTx/>
              <a:buNone/>
              <a:defRPr/>
            </a:pPr>
            <a:r>
              <a:rPr lang="fr-CA" altLang="fr-FR" sz="2400" dirty="0" smtClean="0">
                <a:latin typeface="+mj-lt"/>
              </a:rPr>
              <a:t>20 000 $ - 3 500 $ = 16 500 $ </a:t>
            </a:r>
            <a:r>
              <a:rPr lang="fr-CA" altLang="fr-FR" sz="1800" dirty="0" smtClean="0">
                <a:latin typeface="+mj-lt"/>
              </a:rPr>
              <a:t>X</a:t>
            </a:r>
            <a:r>
              <a:rPr lang="fr-CA" altLang="fr-FR" sz="2400" dirty="0" smtClean="0">
                <a:latin typeface="+mj-lt"/>
              </a:rPr>
              <a:t> 0,005 = 82,50 $</a:t>
            </a:r>
          </a:p>
          <a:p>
            <a:pPr eaLnBrk="1" fontAlgn="auto" hangingPunct="1">
              <a:spcAft>
                <a:spcPts val="0"/>
              </a:spcAft>
              <a:buFontTx/>
              <a:buNone/>
              <a:defRPr/>
            </a:pPr>
            <a:endParaRPr lang="fr-CA" altLang="fr-FR" sz="2400" dirty="0" smtClean="0">
              <a:latin typeface="+mj-lt"/>
            </a:endParaRPr>
          </a:p>
          <a:p>
            <a:pPr eaLnBrk="1" fontAlgn="auto" hangingPunct="1">
              <a:spcAft>
                <a:spcPts val="0"/>
              </a:spcAft>
              <a:buFontTx/>
              <a:buNone/>
              <a:defRPr/>
            </a:pPr>
            <a:r>
              <a:rPr lang="fr-CA" altLang="fr-FR" sz="2400" b="1" u="sng" dirty="0" smtClean="0">
                <a:solidFill>
                  <a:srgbClr val="18768D"/>
                </a:solidFill>
                <a:latin typeface="+mj-lt"/>
              </a:rPr>
              <a:t>Supplément annuel </a:t>
            </a:r>
            <a:r>
              <a:rPr lang="fr-CA" altLang="fr-FR" sz="2400" dirty="0" smtClean="0">
                <a:latin typeface="+mj-lt"/>
              </a:rPr>
              <a:t>:  82,50 $ (6,88 $/ mois) </a:t>
            </a:r>
            <a:r>
              <a:rPr lang="fr-CA" altLang="fr-FR" sz="1400" dirty="0" smtClean="0">
                <a:solidFill>
                  <a:srgbClr val="18768D"/>
                </a:solidFill>
                <a:latin typeface="+mj-lt"/>
              </a:rPr>
              <a:t>janvier</a:t>
            </a:r>
            <a:r>
              <a:rPr lang="fr-CA" altLang="fr-FR" sz="2400" dirty="0" smtClean="0">
                <a:solidFill>
                  <a:srgbClr val="18768D"/>
                </a:solidFill>
                <a:latin typeface="+mj-lt"/>
              </a:rPr>
              <a:t> </a:t>
            </a:r>
            <a:r>
              <a:rPr lang="fr-CA" altLang="fr-FR" sz="1800" dirty="0" smtClean="0">
                <a:solidFill>
                  <a:srgbClr val="18768D"/>
                </a:solidFill>
                <a:latin typeface="+mj-lt"/>
              </a:rPr>
              <a:t>2019</a:t>
            </a:r>
          </a:p>
          <a:p>
            <a:pPr eaLnBrk="1" fontAlgn="auto" hangingPunct="1">
              <a:spcAft>
                <a:spcPts val="0"/>
              </a:spcAft>
              <a:buFontTx/>
              <a:buNone/>
              <a:defRPr/>
            </a:pPr>
            <a:endParaRPr lang="fr-CA" altLang="fr-FR" sz="2400" dirty="0" smtClean="0">
              <a:latin typeface="+mj-lt"/>
            </a:endParaRPr>
          </a:p>
          <a:p>
            <a:pPr eaLnBrk="1" fontAlgn="auto" hangingPunct="1">
              <a:spcAft>
                <a:spcPts val="0"/>
              </a:spcAft>
              <a:buFontTx/>
              <a:buNone/>
              <a:defRPr/>
            </a:pPr>
            <a:r>
              <a:rPr lang="fr-CA" altLang="fr-FR" sz="2400" b="1" dirty="0" smtClean="0">
                <a:solidFill>
                  <a:srgbClr val="18768D"/>
                </a:solidFill>
                <a:latin typeface="+mj-lt"/>
              </a:rPr>
              <a:t>Exemple 2 :</a:t>
            </a:r>
          </a:p>
          <a:p>
            <a:pPr eaLnBrk="1" fontAlgn="auto" hangingPunct="1">
              <a:spcAft>
                <a:spcPts val="0"/>
              </a:spcAft>
              <a:buFontTx/>
              <a:buNone/>
              <a:defRPr/>
            </a:pPr>
            <a:r>
              <a:rPr lang="fr-CA" altLang="fr-FR" sz="2400" dirty="0" smtClean="0">
                <a:latin typeface="+mj-lt"/>
              </a:rPr>
              <a:t>Salaire de 55 900 $</a:t>
            </a:r>
          </a:p>
          <a:p>
            <a:pPr eaLnBrk="1" fontAlgn="auto" hangingPunct="1">
              <a:spcAft>
                <a:spcPts val="0"/>
              </a:spcAft>
              <a:buFontTx/>
              <a:buNone/>
              <a:defRPr/>
            </a:pPr>
            <a:r>
              <a:rPr lang="fr-CA" altLang="fr-FR" sz="2400" dirty="0" smtClean="0">
                <a:latin typeface="+mj-lt"/>
              </a:rPr>
              <a:t>55 900 $ - 3 500 $ = 52 </a:t>
            </a:r>
            <a:r>
              <a:rPr lang="fr-CA" altLang="fr-FR" sz="2400" dirty="0">
                <a:latin typeface="+mj-lt"/>
              </a:rPr>
              <a:t>4</a:t>
            </a:r>
            <a:r>
              <a:rPr lang="fr-CA" altLang="fr-FR" sz="2400" dirty="0" smtClean="0">
                <a:latin typeface="+mj-lt"/>
              </a:rPr>
              <a:t>00 $ X 0,005 = 262,00 $</a:t>
            </a:r>
          </a:p>
          <a:p>
            <a:pPr eaLnBrk="1" fontAlgn="auto" hangingPunct="1">
              <a:spcAft>
                <a:spcPts val="0"/>
              </a:spcAft>
              <a:buFontTx/>
              <a:buNone/>
              <a:defRPr/>
            </a:pPr>
            <a:endParaRPr lang="fr-CA" altLang="fr-FR" sz="2400" dirty="0" smtClean="0">
              <a:latin typeface="+mj-lt"/>
            </a:endParaRPr>
          </a:p>
          <a:p>
            <a:pPr eaLnBrk="1" fontAlgn="auto" hangingPunct="1">
              <a:spcAft>
                <a:spcPts val="0"/>
              </a:spcAft>
              <a:buFontTx/>
              <a:buNone/>
              <a:defRPr/>
            </a:pPr>
            <a:r>
              <a:rPr lang="fr-CA" altLang="fr-FR" sz="2400" b="1" u="sng" dirty="0" smtClean="0">
                <a:solidFill>
                  <a:srgbClr val="18768D"/>
                </a:solidFill>
                <a:latin typeface="+mj-lt"/>
              </a:rPr>
              <a:t>Supplément annuel </a:t>
            </a:r>
            <a:r>
              <a:rPr lang="fr-CA" altLang="fr-FR" sz="2400" dirty="0" smtClean="0">
                <a:latin typeface="+mj-lt"/>
              </a:rPr>
              <a:t>:  262,00 $ (21,83 $/ mois) </a:t>
            </a:r>
            <a:r>
              <a:rPr lang="fr-CA" altLang="fr-FR" sz="1400" dirty="0" smtClean="0">
                <a:solidFill>
                  <a:srgbClr val="18768D"/>
                </a:solidFill>
                <a:latin typeface="+mj-lt"/>
              </a:rPr>
              <a:t>janvier</a:t>
            </a:r>
            <a:r>
              <a:rPr lang="fr-CA" altLang="fr-FR" sz="2400" dirty="0" smtClean="0">
                <a:solidFill>
                  <a:srgbClr val="18768D"/>
                </a:solidFill>
                <a:latin typeface="+mj-lt"/>
              </a:rPr>
              <a:t> </a:t>
            </a:r>
            <a:r>
              <a:rPr lang="fr-CA" altLang="fr-FR" sz="1800" dirty="0" smtClean="0">
                <a:solidFill>
                  <a:srgbClr val="18768D"/>
                </a:solidFill>
                <a:latin typeface="+mj-lt"/>
              </a:rPr>
              <a:t>2019</a:t>
            </a:r>
          </a:p>
          <a:p>
            <a:pPr eaLnBrk="1" fontAlgn="auto" hangingPunct="1">
              <a:spcAft>
                <a:spcPts val="0"/>
              </a:spcAft>
              <a:buFontTx/>
              <a:buNone/>
              <a:defRPr/>
            </a:pPr>
            <a:endParaRPr lang="fr-CA" altLang="fr-FR" sz="2400" dirty="0" smtClean="0">
              <a:latin typeface="+mj-lt"/>
            </a:endParaRPr>
          </a:p>
          <a:p>
            <a:pPr eaLnBrk="1" fontAlgn="auto" hangingPunct="1">
              <a:spcAft>
                <a:spcPts val="0"/>
              </a:spcAft>
              <a:buFontTx/>
              <a:buNone/>
              <a:defRPr/>
            </a:pPr>
            <a:r>
              <a:rPr lang="fr-CA" altLang="fr-FR" sz="2400" dirty="0" smtClean="0">
                <a:latin typeface="+mj-lt"/>
              </a:rPr>
              <a:t>   </a:t>
            </a:r>
          </a:p>
          <a:p>
            <a:pPr eaLnBrk="1" fontAlgn="auto" hangingPunct="1">
              <a:spcAft>
                <a:spcPts val="0"/>
              </a:spcAft>
              <a:buFontTx/>
              <a:buNone/>
              <a:defRPr/>
            </a:pPr>
            <a:endParaRPr lang="fr-CA" altLang="fr-FR" sz="2800" dirty="0" smtClean="0">
              <a:latin typeface="+mj-lt"/>
            </a:endParaRPr>
          </a:p>
          <a:p>
            <a:pPr eaLnBrk="1" fontAlgn="auto" hangingPunct="1">
              <a:spcAft>
                <a:spcPts val="0"/>
              </a:spcAft>
              <a:buFontTx/>
              <a:buNone/>
              <a:defRPr/>
            </a:pPr>
            <a:endParaRPr lang="fr-CA" altLang="fr-FR" sz="2800" dirty="0" smtClean="0">
              <a:latin typeface="+mj-lt"/>
            </a:endParaRPr>
          </a:p>
        </p:txBody>
      </p:sp>
      <p:sp>
        <p:nvSpPr>
          <p:cNvPr id="26629" name="Espace réservé du numéro de diapositive 5"/>
          <p:cNvSpPr>
            <a:spLocks noGrp="1"/>
          </p:cNvSpPr>
          <p:nvPr>
            <p:ph type="sldNum" sz="quarter" idx="12"/>
            <p:custDataLst>
              <p:tags r:id="rId4"/>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BA2168B8-E9C8-4B43-B666-9F06D3D68F4C}" type="slidenum">
              <a:rPr lang="fr-FR" altLang="fr-FR" sz="1200">
                <a:solidFill>
                  <a:srgbClr val="898989"/>
                </a:solidFill>
                <a:latin typeface="+mj-lt"/>
              </a:rPr>
              <a:pPr/>
              <a:t>17</a:t>
            </a:fld>
            <a:endParaRPr lang="fr-FR" altLang="fr-FR" sz="1200">
              <a:solidFill>
                <a:srgbClr val="898989"/>
              </a:solidFill>
              <a:latin typeface="+mj-lt"/>
            </a:endParaRPr>
          </a:p>
        </p:txBody>
      </p:sp>
      <p:sp>
        <p:nvSpPr>
          <p:cNvPr id="89093" name="Titre 1"/>
          <p:cNvSpPr txBox="1">
            <a:spLocks/>
          </p:cNvSpPr>
          <p:nvPr>
            <p:custDataLst>
              <p:tags r:id="rId5"/>
            </p:custDataLst>
          </p:nvPr>
        </p:nvSpPr>
        <p:spPr bwMode="auto">
          <a:xfrm>
            <a:off x="482600" y="2127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457200">
              <a:lnSpc>
                <a:spcPct val="90000"/>
              </a:lnSpc>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spcBef>
                <a:spcPct val="0"/>
              </a:spcBef>
              <a:buFontTx/>
              <a:buNone/>
              <a:defRPr/>
            </a:pPr>
            <a:r>
              <a:rPr lang="fr-CA" altLang="fr-FR" sz="4400" b="1" dirty="0" smtClean="0">
                <a:solidFill>
                  <a:srgbClr val="18768D"/>
                </a:solidFill>
                <a:latin typeface="+mj-lt"/>
              </a:rPr>
              <a:t> Supplément à la rente</a:t>
            </a:r>
          </a:p>
        </p:txBody>
      </p:sp>
    </p:spTree>
    <p:extLst>
      <p:ext uri="{BB962C8B-B14F-4D97-AF65-F5344CB8AC3E}">
        <p14:creationId xmlns:p14="http://schemas.microsoft.com/office/powerpoint/2010/main" val="2863512930"/>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re 1"/>
          <p:cNvSpPr>
            <a:spLocks noGrp="1"/>
          </p:cNvSpPr>
          <p:nvPr>
            <p:ph type="title"/>
            <p:custDataLst>
              <p:tags r:id="rId1"/>
            </p:custDataLst>
          </p:nvPr>
        </p:nvSpPr>
        <p:spPr>
          <a:xfrm>
            <a:off x="457200" y="150813"/>
            <a:ext cx="8229600" cy="1143000"/>
          </a:xfrm>
        </p:spPr>
        <p:txBody>
          <a:bodyPr/>
          <a:lstStyle/>
          <a:p>
            <a:pPr algn="ctr" eaLnBrk="1" hangingPunct="1"/>
            <a:r>
              <a:rPr lang="fr-CA" altLang="fr-FR" dirty="0" smtClean="0"/>
              <a:t> Division de la rente de retraite</a:t>
            </a:r>
          </a:p>
        </p:txBody>
      </p:sp>
      <p:sp>
        <p:nvSpPr>
          <p:cNvPr id="3" name="Espace réservé du contenu 2"/>
          <p:cNvSpPr>
            <a:spLocks noGrp="1"/>
          </p:cNvSpPr>
          <p:nvPr>
            <p:ph idx="1"/>
            <p:custDataLst>
              <p:tags r:id="rId2"/>
            </p:custDataLst>
          </p:nvPr>
        </p:nvSpPr>
        <p:spPr>
          <a:xfrm>
            <a:off x="971550" y="1414463"/>
            <a:ext cx="7715250" cy="4525962"/>
          </a:xfrm>
        </p:spPr>
        <p:txBody>
          <a:bodyPr rtlCol="0">
            <a:normAutofit/>
          </a:bodyPr>
          <a:lstStyle/>
          <a:p>
            <a:pPr marL="341313" indent="-341313" eaLnBrk="1" fontAlgn="auto" hangingPunct="1">
              <a:lnSpc>
                <a:spcPct val="110000"/>
              </a:lnSpc>
              <a:spcBef>
                <a:spcPts val="600"/>
              </a:spcBef>
              <a:spcAft>
                <a:spcPts val="0"/>
              </a:spcAft>
              <a:buFont typeface="Arial"/>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dirty="0" smtClean="0"/>
              <a:t>Entre conjoints légaux (demande d’un seul)</a:t>
            </a:r>
          </a:p>
          <a:p>
            <a:pPr marL="341313" indent="-341313" eaLnBrk="1" fontAlgn="auto" hangingPunct="1">
              <a:lnSpc>
                <a:spcPct val="110000"/>
              </a:lnSpc>
              <a:spcBef>
                <a:spcPts val="600"/>
              </a:spcBef>
              <a:spcAft>
                <a:spcPts val="0"/>
              </a:spcAft>
              <a:buClr>
                <a:srgbClr val="663300"/>
              </a:buClr>
              <a:buFont typeface="Arial"/>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dirty="0" smtClean="0"/>
              <a:t>Entre conjoints de fait (demande conjointe) </a:t>
            </a:r>
            <a:br>
              <a:rPr lang="fr-CA" dirty="0" smtClean="0"/>
            </a:br>
            <a:endParaRPr lang="fr-CA" dirty="0" smtClean="0"/>
          </a:p>
          <a:p>
            <a:pPr marL="0" indent="0" eaLnBrk="1" fontAlgn="auto" hangingPunct="1">
              <a:lnSpc>
                <a:spcPct val="110000"/>
              </a:lnSpc>
              <a:spcBef>
                <a:spcPts val="600"/>
              </a:spcBef>
              <a:spcAft>
                <a:spcPts val="0"/>
              </a:spcAft>
              <a:buFont typeface="Arial" panose="020B0604020202020204" pitchFamily="34" charset="0"/>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sz="2800" b="1" dirty="0" smtClean="0">
                <a:solidFill>
                  <a:srgbClr val="18768D"/>
                </a:solidFill>
              </a:rPr>
              <a:t>Âge minimal des 2 conjoints</a:t>
            </a:r>
          </a:p>
          <a:p>
            <a:pPr lvl="1" eaLnBrk="1" fontAlgn="auto" hangingPunct="1">
              <a:lnSpc>
                <a:spcPct val="110000"/>
              </a:lnSpc>
              <a:spcBef>
                <a:spcPts val="600"/>
              </a:spcBef>
              <a:spcAft>
                <a:spcPts val="0"/>
              </a:spcAft>
              <a:buFont typeface="Arial" panose="020B0604020202020204" pitchFamily="34" charset="0"/>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dirty="0" smtClean="0"/>
              <a:t>60 ans</a:t>
            </a:r>
          </a:p>
          <a:p>
            <a:pPr marL="0" indent="0" eaLnBrk="1" fontAlgn="auto" hangingPunct="1">
              <a:lnSpc>
                <a:spcPct val="110000"/>
              </a:lnSpc>
              <a:spcBef>
                <a:spcPts val="600"/>
              </a:spcBef>
              <a:spcAft>
                <a:spcPts val="0"/>
              </a:spcAft>
              <a:buFont typeface="Arial" panose="020B0604020202020204" pitchFamily="34" charset="0"/>
              <a:buNone/>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sz="2800" b="1" dirty="0" smtClean="0">
                <a:solidFill>
                  <a:srgbClr val="18768D"/>
                </a:solidFill>
              </a:rPr>
              <a:t>Pourcentage de division</a:t>
            </a:r>
          </a:p>
          <a:p>
            <a:pPr lvl="1" eaLnBrk="1" fontAlgn="auto" hangingPunct="1">
              <a:lnSpc>
                <a:spcPct val="110000"/>
              </a:lnSpc>
              <a:spcBef>
                <a:spcPts val="600"/>
              </a:spcBef>
              <a:spcAft>
                <a:spcPts val="0"/>
              </a:spcAft>
              <a:buFont typeface="Arial" panose="020B0604020202020204" pitchFamily="34" charset="0"/>
              <a:buChar char="•"/>
              <a:tabLst>
                <a:tab pos="912813" algn="l"/>
                <a:tab pos="1827213" algn="l"/>
                <a:tab pos="2741613" algn="l"/>
                <a:tab pos="3656013" algn="l"/>
                <a:tab pos="4570413" algn="l"/>
                <a:tab pos="5484813" algn="l"/>
                <a:tab pos="6399213" algn="l"/>
                <a:tab pos="7313613" algn="l"/>
                <a:tab pos="8228013" algn="l"/>
                <a:tab pos="9142413" algn="l"/>
                <a:tab pos="10056813" algn="l"/>
              </a:tabLst>
              <a:defRPr/>
            </a:pPr>
            <a:r>
              <a:rPr lang="fr-CA" dirty="0" smtClean="0"/>
              <a:t>50 % maximum</a:t>
            </a:r>
          </a:p>
          <a:p>
            <a:pPr eaLnBrk="1" fontAlgn="auto" hangingPunct="1">
              <a:spcAft>
                <a:spcPts val="0"/>
              </a:spcAft>
              <a:buFont typeface="Arial"/>
              <a:buChar char="•"/>
              <a:defRPr/>
            </a:pPr>
            <a:endParaRPr lang="fr-CA" dirty="0"/>
          </a:p>
        </p:txBody>
      </p:sp>
      <p:sp>
        <p:nvSpPr>
          <p:cNvPr id="27652"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1D4A6F72-FFBC-4CE6-83D2-2D8E09732BA2}" type="slidenum">
              <a:rPr lang="fr-FR" altLang="fr-FR" sz="1200">
                <a:solidFill>
                  <a:srgbClr val="898989"/>
                </a:solidFill>
              </a:rPr>
              <a:pPr/>
              <a:t>18</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3120137556"/>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de survivants</a:t>
            </a:r>
          </a:p>
        </p:txBody>
      </p:sp>
      <p:sp>
        <p:nvSpPr>
          <p:cNvPr id="46083" name="Rectangle 3"/>
          <p:cNvSpPr>
            <a:spLocks noGrp="1" noChangeArrowheads="1"/>
          </p:cNvSpPr>
          <p:nvPr>
            <p:ph idx="1"/>
            <p:custDataLst>
              <p:tags r:id="rId2"/>
            </p:custDataLst>
          </p:nvPr>
        </p:nvSpPr>
        <p:spPr>
          <a:xfrm>
            <a:off x="755650" y="1773238"/>
            <a:ext cx="7762875" cy="4213225"/>
          </a:xfrm>
        </p:spPr>
        <p:txBody>
          <a:bodyPr rtlCol="0">
            <a:normAutofit/>
          </a:bodyPr>
          <a:lstStyle/>
          <a:p>
            <a:pPr eaLnBrk="1" fontAlgn="auto" hangingPunct="1">
              <a:lnSpc>
                <a:spcPct val="85000"/>
              </a:lnSpc>
              <a:spcAft>
                <a:spcPts val="0"/>
              </a:spcAft>
              <a:buFontTx/>
              <a:buNone/>
              <a:defRPr/>
            </a:pPr>
            <a:r>
              <a:rPr lang="fr-CA" altLang="fr-FR" b="1" dirty="0" smtClean="0"/>
              <a:t>   Les prestations sont payées si la personne décédée a cotisé </a:t>
            </a:r>
            <a:r>
              <a:rPr lang="fr-CA" altLang="fr-FR" dirty="0" smtClean="0">
                <a:solidFill>
                  <a:srgbClr val="18768D"/>
                </a:solidFill>
              </a:rPr>
              <a:t>le 1/3 </a:t>
            </a:r>
            <a:r>
              <a:rPr lang="fr-CA" altLang="fr-FR" b="1" dirty="0" smtClean="0">
                <a:solidFill>
                  <a:srgbClr val="18768D"/>
                </a:solidFill>
              </a:rPr>
              <a:t>des années de sa période de cotisation :</a:t>
            </a:r>
          </a:p>
          <a:p>
            <a:pPr marL="1371600" lvl="3" indent="0" eaLnBrk="1" fontAlgn="auto" hangingPunct="1">
              <a:spcAft>
                <a:spcPts val="0"/>
              </a:spcAft>
              <a:buFont typeface="Arial" panose="020B0604020202020204" pitchFamily="34" charset="0"/>
              <a:buNone/>
              <a:defRPr/>
            </a:pPr>
            <a:endParaRPr lang="fr-CA" altLang="fr-FR" sz="2800" dirty="0" smtClean="0"/>
          </a:p>
          <a:p>
            <a:pPr lvl="3" eaLnBrk="1" fontAlgn="auto" hangingPunct="1">
              <a:spcAft>
                <a:spcPts val="0"/>
              </a:spcAft>
              <a:buFont typeface="Arial" panose="020B0604020202020204" pitchFamily="34" charset="0"/>
              <a:buChar char="•"/>
              <a:defRPr/>
            </a:pPr>
            <a:r>
              <a:rPr lang="fr-CA" altLang="fr-FR" sz="2800" dirty="0" smtClean="0"/>
              <a:t>  pour un minimum de 3 années</a:t>
            </a:r>
          </a:p>
          <a:p>
            <a:pPr marL="1371600" lvl="3" indent="0" eaLnBrk="1" fontAlgn="auto" hangingPunct="1">
              <a:spcAft>
                <a:spcPts val="0"/>
              </a:spcAft>
              <a:buFont typeface="Arial" panose="020B0604020202020204" pitchFamily="34" charset="0"/>
              <a:buNone/>
              <a:defRPr/>
            </a:pPr>
            <a:r>
              <a:rPr lang="fr-CA" altLang="fr-FR" sz="2800" dirty="0" smtClean="0"/>
              <a:t>     ou</a:t>
            </a:r>
          </a:p>
          <a:p>
            <a:pPr lvl="3" eaLnBrk="1" fontAlgn="auto" hangingPunct="1">
              <a:spcAft>
                <a:spcPts val="0"/>
              </a:spcAft>
              <a:buFont typeface="Arial" panose="020B0604020202020204" pitchFamily="34" charset="0"/>
              <a:buChar char="•"/>
              <a:defRPr/>
            </a:pPr>
            <a:r>
              <a:rPr lang="fr-CA" altLang="fr-FR" sz="2800" dirty="0" smtClean="0"/>
              <a:t>  pour 10 années.</a:t>
            </a:r>
          </a:p>
          <a:p>
            <a:pPr lvl="1" eaLnBrk="1" fontAlgn="auto" hangingPunct="1">
              <a:spcAft>
                <a:spcPts val="0"/>
              </a:spcAft>
              <a:buFontTx/>
              <a:buNone/>
              <a:defRPr/>
            </a:pPr>
            <a:r>
              <a:rPr lang="fr-CA" altLang="fr-FR" dirty="0" smtClean="0"/>
              <a:t>		</a:t>
            </a:r>
          </a:p>
        </p:txBody>
      </p:sp>
      <p:sp>
        <p:nvSpPr>
          <p:cNvPr id="28676"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8E9047EE-E1FF-475A-8257-461424395BF1}" type="slidenum">
              <a:rPr lang="fr-FR" altLang="fr-FR" sz="1200">
                <a:solidFill>
                  <a:srgbClr val="898989"/>
                </a:solidFill>
              </a:rPr>
              <a:pPr/>
              <a:t>19</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56395251"/>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dirty="0" smtClean="0"/>
              <a:t>Prestations de survivants</a:t>
            </a:r>
          </a:p>
        </p:txBody>
      </p:sp>
      <p:sp>
        <p:nvSpPr>
          <p:cNvPr id="29699" name="Rectangle 3"/>
          <p:cNvSpPr>
            <a:spLocks noGrp="1" noChangeArrowheads="1"/>
          </p:cNvSpPr>
          <p:nvPr>
            <p:ph idx="1"/>
            <p:custDataLst>
              <p:tags r:id="rId2"/>
            </p:custDataLst>
          </p:nvPr>
        </p:nvSpPr>
        <p:spPr>
          <a:xfrm>
            <a:off x="1331913" y="2133600"/>
            <a:ext cx="7239000" cy="4572000"/>
          </a:xfrm>
        </p:spPr>
        <p:txBody>
          <a:bodyPr/>
          <a:lstStyle/>
          <a:p>
            <a:pPr eaLnBrk="1" hangingPunct="1">
              <a:buFontTx/>
              <a:buNone/>
            </a:pPr>
            <a:r>
              <a:rPr lang="fr-CA" altLang="fr-FR" sz="2800" dirty="0" smtClean="0"/>
              <a:t>	</a:t>
            </a:r>
            <a:r>
              <a:rPr lang="fr-CA" altLang="fr-FR" b="1" dirty="0" smtClean="0"/>
              <a:t>La prestation de décès</a:t>
            </a:r>
          </a:p>
          <a:p>
            <a:pPr eaLnBrk="1" hangingPunct="1">
              <a:lnSpc>
                <a:spcPct val="30000"/>
              </a:lnSpc>
            </a:pPr>
            <a:endParaRPr lang="fr-CA" altLang="fr-FR" sz="2400" b="1" i="1" dirty="0" smtClean="0"/>
          </a:p>
          <a:p>
            <a:pPr eaLnBrk="1" hangingPunct="1">
              <a:lnSpc>
                <a:spcPct val="30000"/>
              </a:lnSpc>
              <a:buFontTx/>
              <a:buNone/>
            </a:pPr>
            <a:endParaRPr lang="fr-CA" altLang="fr-FR" sz="2400" b="1" i="1" dirty="0" smtClean="0"/>
          </a:p>
          <a:p>
            <a:pPr lvl="1" eaLnBrk="1" hangingPunct="1">
              <a:buFont typeface="Arial" charset="0"/>
              <a:buChar char="•"/>
            </a:pPr>
            <a:r>
              <a:rPr lang="fr-CA" altLang="fr-FR" dirty="0" smtClean="0">
                <a:solidFill>
                  <a:srgbClr val="18768D"/>
                </a:solidFill>
              </a:rPr>
              <a:t>Montant maximal de 2 500 $ </a:t>
            </a:r>
          </a:p>
          <a:p>
            <a:pPr lvl="1" eaLnBrk="1" hangingPunct="1">
              <a:buFont typeface="Arial" charset="0"/>
              <a:buChar char="•"/>
            </a:pPr>
            <a:r>
              <a:rPr lang="fr-CA" altLang="fr-FR" dirty="0" smtClean="0">
                <a:solidFill>
                  <a:srgbClr val="18768D"/>
                </a:solidFill>
              </a:rPr>
              <a:t>Priorité à la personne qui a acquitté les frais funéraires</a:t>
            </a:r>
          </a:p>
          <a:p>
            <a:pPr lvl="1" eaLnBrk="1" hangingPunct="1">
              <a:buFont typeface="Arial" charset="0"/>
              <a:buChar char="•"/>
            </a:pPr>
            <a:r>
              <a:rPr lang="fr-CA" altLang="fr-FR" dirty="0" smtClean="0">
                <a:solidFill>
                  <a:srgbClr val="18768D"/>
                </a:solidFill>
              </a:rPr>
              <a:t>Imposable à la succession </a:t>
            </a:r>
          </a:p>
          <a:p>
            <a:pPr lvl="1" eaLnBrk="1" hangingPunct="1">
              <a:buFontTx/>
              <a:buNone/>
            </a:pPr>
            <a:r>
              <a:rPr lang="fr-CA" altLang="fr-FR" sz="2400" dirty="0" smtClean="0"/>
              <a:t> </a:t>
            </a:r>
          </a:p>
          <a:p>
            <a:pPr eaLnBrk="1" hangingPunct="1"/>
            <a:endParaRPr lang="fr-CA" altLang="fr-FR" sz="2800" dirty="0" smtClean="0"/>
          </a:p>
        </p:txBody>
      </p:sp>
      <p:sp>
        <p:nvSpPr>
          <p:cNvPr id="29700"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EB094B63-FB6C-416C-8981-85242E3321B8}" type="slidenum">
              <a:rPr lang="fr-FR" altLang="fr-FR" sz="1200">
                <a:solidFill>
                  <a:srgbClr val="898989"/>
                </a:solidFill>
              </a:rPr>
              <a:pPr/>
              <a:t>20</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4131685349"/>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custDataLst>
              <p:tags r:id="rId1"/>
            </p:custDataLst>
          </p:nvPr>
        </p:nvSpPr>
        <p:spPr>
          <a:xfrm>
            <a:off x="107950" y="150813"/>
            <a:ext cx="8578850" cy="1143000"/>
          </a:xfrm>
        </p:spPr>
        <p:txBody>
          <a:bodyPr/>
          <a:lstStyle/>
          <a:p>
            <a:pPr algn="ctr" eaLnBrk="1" hangingPunct="1"/>
            <a:r>
              <a:rPr lang="fr-CA" altLang="fr-FR" smtClean="0"/>
              <a:t>Prestations de survivants</a:t>
            </a:r>
          </a:p>
        </p:txBody>
      </p:sp>
      <p:sp>
        <p:nvSpPr>
          <p:cNvPr id="23555" name="Rectangle 3"/>
          <p:cNvSpPr>
            <a:spLocks noGrp="1" noChangeArrowheads="1"/>
          </p:cNvSpPr>
          <p:nvPr>
            <p:ph idx="1"/>
            <p:custDataLst>
              <p:tags r:id="rId2"/>
            </p:custDataLst>
          </p:nvPr>
        </p:nvSpPr>
        <p:spPr>
          <a:xfrm>
            <a:off x="1123950" y="1484313"/>
            <a:ext cx="8020050" cy="4881562"/>
          </a:xfrm>
        </p:spPr>
        <p:txBody>
          <a:bodyPr rtlCol="0">
            <a:normAutofit/>
          </a:bodyPr>
          <a:lstStyle/>
          <a:p>
            <a:pPr eaLnBrk="1" fontAlgn="auto" hangingPunct="1">
              <a:lnSpc>
                <a:spcPct val="100000"/>
              </a:lnSpc>
              <a:spcAft>
                <a:spcPts val="0"/>
              </a:spcAft>
              <a:buFontTx/>
              <a:buNone/>
              <a:defRPr/>
            </a:pPr>
            <a:r>
              <a:rPr lang="fr-CA" sz="2800" b="1" dirty="0" smtClean="0"/>
              <a:t>    </a:t>
            </a:r>
            <a:r>
              <a:rPr lang="fr-CA" b="1" dirty="0" smtClean="0"/>
              <a:t>La rente de conjoint survivant</a:t>
            </a:r>
          </a:p>
          <a:p>
            <a:pPr eaLnBrk="1" fontAlgn="auto" hangingPunct="1">
              <a:lnSpc>
                <a:spcPct val="100000"/>
              </a:lnSpc>
              <a:spcAft>
                <a:spcPts val="0"/>
              </a:spcAft>
              <a:buFontTx/>
              <a:buNone/>
              <a:defRPr/>
            </a:pPr>
            <a:r>
              <a:rPr lang="fr-CA" sz="2400" b="1" dirty="0">
                <a:solidFill>
                  <a:srgbClr val="18768D"/>
                </a:solidFill>
              </a:rPr>
              <a:t> </a:t>
            </a:r>
            <a:r>
              <a:rPr lang="fr-CA" sz="2400" b="1" dirty="0" smtClean="0">
                <a:solidFill>
                  <a:srgbClr val="18768D"/>
                </a:solidFill>
              </a:rPr>
              <a:t>    Montants mensuels     </a:t>
            </a:r>
            <a:r>
              <a:rPr lang="fr-CA" sz="2400" dirty="0" smtClean="0"/>
              <a:t>             </a:t>
            </a:r>
            <a:r>
              <a:rPr lang="fr-CA" sz="2400" b="1" u="sng" dirty="0" smtClean="0"/>
              <a:t>Maximum</a:t>
            </a:r>
          </a:p>
          <a:p>
            <a:pPr lvl="4" eaLnBrk="1" fontAlgn="auto" hangingPunct="1">
              <a:lnSpc>
                <a:spcPct val="30000"/>
              </a:lnSpc>
              <a:spcAft>
                <a:spcPts val="0"/>
              </a:spcAft>
              <a:buFont typeface="Arial"/>
              <a:buChar char="»"/>
              <a:defRPr/>
            </a:pPr>
            <a:endParaRPr lang="fr-CA" i="1" dirty="0" smtClean="0"/>
          </a:p>
          <a:p>
            <a:pPr lvl="1" eaLnBrk="1" fontAlgn="auto" hangingPunct="1">
              <a:lnSpc>
                <a:spcPct val="90000"/>
              </a:lnSpc>
              <a:spcAft>
                <a:spcPts val="0"/>
              </a:spcAft>
              <a:buFont typeface="Arial" panose="020B0604020202020204" pitchFamily="34" charset="0"/>
              <a:buChar char="•"/>
              <a:defRPr/>
            </a:pPr>
            <a:r>
              <a:rPr lang="fr-CA" sz="2000" dirty="0" smtClean="0">
                <a:solidFill>
                  <a:srgbClr val="18768D"/>
                </a:solidFill>
              </a:rPr>
              <a:t>Moins de 45 ans</a:t>
            </a:r>
            <a:r>
              <a:rPr lang="fr-CA" sz="2000" dirty="0" smtClean="0"/>
              <a:t>	</a:t>
            </a:r>
          </a:p>
          <a:p>
            <a:pPr marL="914400" lvl="2" indent="0" eaLnBrk="1" fontAlgn="auto" hangingPunct="1">
              <a:lnSpc>
                <a:spcPct val="90000"/>
              </a:lnSpc>
              <a:spcAft>
                <a:spcPts val="0"/>
              </a:spcAft>
              <a:buFont typeface="Arial" panose="020B0604020202020204" pitchFamily="34" charset="0"/>
              <a:buNone/>
              <a:defRPr/>
            </a:pPr>
            <a:r>
              <a:rPr lang="fr-CA" sz="2000" dirty="0" smtClean="0">
                <a:solidFill>
                  <a:srgbClr val="18768D"/>
                </a:solidFill>
              </a:rPr>
              <a:t> sans enfant</a:t>
            </a:r>
            <a:r>
              <a:rPr lang="fr-FR" sz="2000" dirty="0" smtClean="0">
                <a:solidFill>
                  <a:srgbClr val="18768D"/>
                </a:solidFill>
              </a:rPr>
              <a:t> </a:t>
            </a:r>
            <a:r>
              <a:rPr lang="fr-CA" sz="2000" dirty="0" smtClean="0">
                <a:solidFill>
                  <a:srgbClr val="18768D"/>
                </a:solidFill>
              </a:rPr>
              <a:t>        </a:t>
            </a:r>
            <a:r>
              <a:rPr lang="fr-CA" sz="2000" dirty="0" smtClean="0"/>
              <a:t>	    </a:t>
            </a:r>
            <a:r>
              <a:rPr lang="fr-CA" b="1" dirty="0"/>
              <a:t> </a:t>
            </a:r>
            <a:r>
              <a:rPr lang="fr-CA" b="1" dirty="0" smtClean="0"/>
              <a:t>   </a:t>
            </a:r>
            <a:r>
              <a:rPr lang="fr-CA" sz="2000" b="1" dirty="0" smtClean="0"/>
              <a:t>            562,22 $</a:t>
            </a:r>
          </a:p>
          <a:p>
            <a:pPr marL="914400" lvl="2" indent="0" eaLnBrk="1" fontAlgn="auto" hangingPunct="1">
              <a:lnSpc>
                <a:spcPct val="90000"/>
              </a:lnSpc>
              <a:spcAft>
                <a:spcPts val="0"/>
              </a:spcAft>
              <a:buFont typeface="Arial" panose="020B0604020202020204" pitchFamily="34" charset="0"/>
              <a:buNone/>
              <a:defRPr/>
            </a:pPr>
            <a:r>
              <a:rPr lang="fr-CA" sz="2000" dirty="0" smtClean="0">
                <a:solidFill>
                  <a:srgbClr val="18768D"/>
                </a:solidFill>
              </a:rPr>
              <a:t> avec enfant</a:t>
            </a:r>
            <a:r>
              <a:rPr lang="fr-CA" sz="2000" dirty="0" smtClean="0"/>
              <a:t>	</a:t>
            </a:r>
            <a:r>
              <a:rPr lang="fr-FR" sz="2000" dirty="0" smtClean="0"/>
              <a:t>	    </a:t>
            </a:r>
            <a:r>
              <a:rPr lang="fr-FR" b="1" dirty="0"/>
              <a:t> </a:t>
            </a:r>
            <a:r>
              <a:rPr lang="fr-FR" b="1" dirty="0" smtClean="0"/>
              <a:t>      </a:t>
            </a:r>
            <a:r>
              <a:rPr lang="fr-FR" sz="2000" b="1" dirty="0" smtClean="0"/>
              <a:t>         </a:t>
            </a:r>
            <a:r>
              <a:rPr lang="fr-CA" sz="2000" b="1" dirty="0" smtClean="0"/>
              <a:t>895,95 $</a:t>
            </a:r>
          </a:p>
          <a:p>
            <a:pPr marL="914400" lvl="2" indent="0" eaLnBrk="1" fontAlgn="auto" hangingPunct="1">
              <a:lnSpc>
                <a:spcPct val="90000"/>
              </a:lnSpc>
              <a:spcAft>
                <a:spcPts val="0"/>
              </a:spcAft>
              <a:buFont typeface="Arial" panose="020B0604020202020204" pitchFamily="34" charset="0"/>
              <a:buNone/>
              <a:defRPr/>
            </a:pPr>
            <a:r>
              <a:rPr lang="fr-CA" sz="2000" dirty="0" smtClean="0">
                <a:solidFill>
                  <a:srgbClr val="18768D"/>
                </a:solidFill>
              </a:rPr>
              <a:t> invalide</a:t>
            </a:r>
            <a:r>
              <a:rPr lang="fr-CA" sz="2000" dirty="0" smtClean="0"/>
              <a:t>		   </a:t>
            </a:r>
            <a:r>
              <a:rPr lang="fr-CA" sz="2000" b="1" dirty="0" smtClean="0"/>
              <a:t>                 931,43 $</a:t>
            </a:r>
          </a:p>
          <a:p>
            <a:pPr lvl="2" eaLnBrk="1" fontAlgn="auto" hangingPunct="1">
              <a:lnSpc>
                <a:spcPct val="90000"/>
              </a:lnSpc>
              <a:spcAft>
                <a:spcPts val="0"/>
              </a:spcAft>
              <a:buFont typeface="Arial"/>
              <a:buChar char="•"/>
              <a:defRPr/>
            </a:pPr>
            <a:endParaRPr lang="fr-CA" sz="2000" b="1" dirty="0" smtClean="0"/>
          </a:p>
          <a:p>
            <a:pPr lvl="1" eaLnBrk="1" fontAlgn="auto" hangingPunct="1">
              <a:lnSpc>
                <a:spcPct val="90000"/>
              </a:lnSpc>
              <a:spcAft>
                <a:spcPts val="0"/>
              </a:spcAft>
              <a:buFont typeface="Arial" panose="020B0604020202020204" pitchFamily="34" charset="0"/>
              <a:buChar char="•"/>
              <a:tabLst>
                <a:tab pos="4846638" algn="l"/>
                <a:tab pos="5741988" algn="l"/>
                <a:tab pos="5834063" algn="l"/>
              </a:tabLst>
              <a:defRPr/>
            </a:pPr>
            <a:r>
              <a:rPr lang="fr-CA" sz="2000" dirty="0" smtClean="0">
                <a:solidFill>
                  <a:srgbClr val="18768D"/>
                </a:solidFill>
              </a:rPr>
              <a:t>Entre 45 et 64 ans</a:t>
            </a:r>
            <a:r>
              <a:rPr lang="fr-CA" sz="2000" b="1" dirty="0" smtClean="0">
                <a:solidFill>
                  <a:srgbClr val="18768D"/>
                </a:solidFill>
              </a:rPr>
              <a:t>                </a:t>
            </a:r>
            <a:r>
              <a:rPr lang="fr-CA" sz="2000" b="1" dirty="0"/>
              <a:t> </a:t>
            </a:r>
            <a:r>
              <a:rPr lang="fr-CA" sz="2000" b="1" dirty="0" smtClean="0"/>
              <a:t>               931,43 $</a:t>
            </a:r>
          </a:p>
          <a:p>
            <a:pPr lvl="1" eaLnBrk="1" fontAlgn="auto" hangingPunct="1">
              <a:lnSpc>
                <a:spcPct val="90000"/>
              </a:lnSpc>
              <a:spcAft>
                <a:spcPts val="0"/>
              </a:spcAft>
              <a:buFont typeface="Arial"/>
              <a:buChar char="–"/>
              <a:tabLst>
                <a:tab pos="4032250" algn="l"/>
                <a:tab pos="5651500" algn="l"/>
              </a:tabLst>
              <a:defRPr/>
            </a:pPr>
            <a:endParaRPr lang="fr-CA" sz="2000" b="1" dirty="0" smtClean="0"/>
          </a:p>
          <a:p>
            <a:pPr lvl="1" eaLnBrk="1" fontAlgn="auto" hangingPunct="1">
              <a:lnSpc>
                <a:spcPct val="90000"/>
              </a:lnSpc>
              <a:spcAft>
                <a:spcPts val="0"/>
              </a:spcAft>
              <a:buFont typeface="Arial" panose="020B0604020202020204" pitchFamily="34" charset="0"/>
              <a:buChar char="•"/>
              <a:tabLst>
                <a:tab pos="3949700" algn="l"/>
                <a:tab pos="4846638" algn="l"/>
                <a:tab pos="5651500" algn="l"/>
              </a:tabLst>
              <a:defRPr/>
            </a:pPr>
            <a:r>
              <a:rPr lang="fr-CA" sz="2000" dirty="0" smtClean="0">
                <a:solidFill>
                  <a:srgbClr val="18768D"/>
                </a:solidFill>
              </a:rPr>
              <a:t>65 ans ou plus                                     </a:t>
            </a:r>
            <a:r>
              <a:rPr lang="fr-CA" sz="2000" dirty="0" smtClean="0"/>
              <a:t> </a:t>
            </a:r>
            <a:r>
              <a:rPr lang="fr-CA" sz="2000" b="1" dirty="0" smtClean="0"/>
              <a:t>696,15 $</a:t>
            </a:r>
            <a:endParaRPr lang="fr-CA" sz="2000" b="1" i="1" dirty="0" smtClean="0"/>
          </a:p>
          <a:p>
            <a:pPr marL="342900" lvl="2" indent="-342900" eaLnBrk="1" fontAlgn="auto" hangingPunct="1">
              <a:spcAft>
                <a:spcPts val="0"/>
              </a:spcAft>
              <a:buFontTx/>
              <a:buNone/>
              <a:defRPr/>
            </a:pPr>
            <a:r>
              <a:rPr lang="fr-CA" sz="2000" dirty="0" smtClean="0"/>
              <a:t>	</a:t>
            </a:r>
          </a:p>
          <a:p>
            <a:pPr marL="342900" lvl="2" indent="-342900" eaLnBrk="1" fontAlgn="auto" hangingPunct="1">
              <a:spcAft>
                <a:spcPts val="0"/>
              </a:spcAft>
              <a:buFontTx/>
              <a:buNone/>
              <a:defRPr/>
            </a:pPr>
            <a:r>
              <a:rPr lang="fr-CA" sz="1800" dirty="0" smtClean="0"/>
              <a:t> </a:t>
            </a:r>
            <a:r>
              <a:rPr lang="fr-CA" sz="1800" b="1" dirty="0"/>
              <a:t>+</a:t>
            </a:r>
            <a:r>
              <a:rPr lang="fr-CA" sz="1800" b="1" dirty="0" smtClean="0"/>
              <a:t> une partie du supplément de la conjointe ou du conjoint décédé</a:t>
            </a:r>
          </a:p>
          <a:p>
            <a:pPr marL="0" indent="0" eaLnBrk="1" fontAlgn="auto" hangingPunct="1">
              <a:lnSpc>
                <a:spcPct val="100000"/>
              </a:lnSpc>
              <a:spcAft>
                <a:spcPts val="0"/>
              </a:spcAft>
              <a:buFont typeface="Arial" panose="020B0604020202020204" pitchFamily="34" charset="0"/>
              <a:buNone/>
              <a:defRPr/>
            </a:pPr>
            <a:endParaRPr lang="fr-CA" sz="2000" dirty="0" smtClean="0"/>
          </a:p>
          <a:p>
            <a:pPr eaLnBrk="1" fontAlgn="auto" hangingPunct="1">
              <a:lnSpc>
                <a:spcPct val="100000"/>
              </a:lnSpc>
              <a:spcAft>
                <a:spcPts val="0"/>
              </a:spcAft>
              <a:buFont typeface="Arial"/>
              <a:buChar char="•"/>
              <a:defRPr/>
            </a:pPr>
            <a:endParaRPr lang="fr-CA" sz="2800" dirty="0" smtClean="0"/>
          </a:p>
        </p:txBody>
      </p:sp>
      <p:sp>
        <p:nvSpPr>
          <p:cNvPr id="30724"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49177134-A612-47F2-80A6-0B0BFE87AD6A}" type="slidenum">
              <a:rPr lang="fr-FR" altLang="fr-FR" sz="1200">
                <a:solidFill>
                  <a:srgbClr val="898989"/>
                </a:solidFill>
              </a:rPr>
              <a:pPr/>
              <a:t>21</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2370603784"/>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Définition de </a:t>
            </a:r>
            <a:r>
              <a:rPr lang="fr-CA" altLang="fr-FR" i="1" smtClean="0"/>
              <a:t>conjoint</a:t>
            </a:r>
          </a:p>
        </p:txBody>
      </p:sp>
      <p:sp>
        <p:nvSpPr>
          <p:cNvPr id="21507" name="Rectangle 3"/>
          <p:cNvSpPr>
            <a:spLocks noGrp="1" noChangeArrowheads="1"/>
          </p:cNvSpPr>
          <p:nvPr>
            <p:ph idx="1"/>
            <p:custDataLst>
              <p:tags r:id="rId2"/>
            </p:custDataLst>
          </p:nvPr>
        </p:nvSpPr>
        <p:spPr>
          <a:xfrm>
            <a:off x="928688" y="1643063"/>
            <a:ext cx="7239000" cy="4572000"/>
          </a:xfrm>
        </p:spPr>
        <p:txBody>
          <a:bodyPr rtlCol="0">
            <a:normAutofit/>
          </a:bodyPr>
          <a:lstStyle/>
          <a:p>
            <a:pPr eaLnBrk="1" fontAlgn="auto" hangingPunct="1">
              <a:spcAft>
                <a:spcPts val="0"/>
              </a:spcAft>
              <a:buFont typeface="Arial"/>
              <a:buChar char="•"/>
              <a:defRPr/>
            </a:pPr>
            <a:r>
              <a:rPr lang="fr-CA" b="1" dirty="0" smtClean="0"/>
              <a:t>Mariage</a:t>
            </a:r>
          </a:p>
          <a:p>
            <a:pPr eaLnBrk="1" fontAlgn="auto" hangingPunct="1">
              <a:spcAft>
                <a:spcPts val="0"/>
              </a:spcAft>
              <a:buFont typeface="Arial"/>
              <a:buChar char="•"/>
              <a:defRPr/>
            </a:pPr>
            <a:r>
              <a:rPr lang="fr-CA" b="1" dirty="0" smtClean="0"/>
              <a:t>Union civile</a:t>
            </a:r>
          </a:p>
          <a:p>
            <a:pPr marL="0" indent="0" eaLnBrk="1" fontAlgn="auto" hangingPunct="1">
              <a:spcAft>
                <a:spcPts val="0"/>
              </a:spcAft>
              <a:buFont typeface="Arial" panose="020B0604020202020204" pitchFamily="34" charset="0"/>
              <a:buNone/>
              <a:defRPr/>
            </a:pPr>
            <a:endParaRPr lang="fr-CA" sz="2800" b="1" dirty="0" smtClean="0"/>
          </a:p>
          <a:p>
            <a:pPr eaLnBrk="1" fontAlgn="auto" hangingPunct="1">
              <a:spcAft>
                <a:spcPts val="0"/>
              </a:spcAft>
              <a:buFont typeface="Arial"/>
              <a:buChar char="•"/>
              <a:defRPr/>
            </a:pPr>
            <a:r>
              <a:rPr lang="fr-CA" b="1" dirty="0" smtClean="0"/>
              <a:t>Conjoint(e) de fait</a:t>
            </a:r>
            <a:r>
              <a:rPr lang="fr-CA" b="1" dirty="0" smtClean="0">
                <a:hlinkClick r:id="rId10" action="ppaction://hlinksldjump"/>
              </a:rPr>
              <a:t> </a:t>
            </a:r>
          </a:p>
          <a:p>
            <a:pPr marL="342900" lvl="1" indent="-342900" eaLnBrk="1" fontAlgn="auto" hangingPunct="1">
              <a:lnSpc>
                <a:spcPct val="90000"/>
              </a:lnSpc>
              <a:spcAft>
                <a:spcPts val="0"/>
              </a:spcAft>
              <a:buFontTx/>
              <a:buNone/>
              <a:defRPr/>
            </a:pPr>
            <a:r>
              <a:rPr lang="fr-CA" sz="2400" dirty="0" smtClean="0"/>
              <a:t>	</a:t>
            </a:r>
          </a:p>
          <a:p>
            <a:pPr marL="400050" lvl="1" indent="-400050" eaLnBrk="1" fontAlgn="auto" hangingPunct="1">
              <a:spcAft>
                <a:spcPts val="0"/>
              </a:spcAft>
              <a:buFont typeface="Arial" panose="020B0604020202020204" pitchFamily="34" charset="0"/>
              <a:buNone/>
              <a:defRPr/>
            </a:pPr>
            <a:r>
              <a:rPr lang="fr-CA" dirty="0">
                <a:solidFill>
                  <a:srgbClr val="18768D"/>
                </a:solidFill>
              </a:rPr>
              <a:t> </a:t>
            </a:r>
            <a:r>
              <a:rPr lang="fr-CA" dirty="0" smtClean="0">
                <a:solidFill>
                  <a:srgbClr val="18768D"/>
                </a:solidFill>
              </a:rPr>
              <a:t>     Trois ans de vie </a:t>
            </a:r>
            <a:br>
              <a:rPr lang="fr-CA" dirty="0" smtClean="0">
                <a:solidFill>
                  <a:srgbClr val="18768D"/>
                </a:solidFill>
              </a:rPr>
            </a:br>
            <a:r>
              <a:rPr lang="fr-CA" dirty="0" smtClean="0">
                <a:solidFill>
                  <a:srgbClr val="18768D"/>
                </a:solidFill>
              </a:rPr>
              <a:t>    commune </a:t>
            </a:r>
          </a:p>
          <a:p>
            <a:pPr eaLnBrk="1" fontAlgn="auto" hangingPunct="1">
              <a:spcAft>
                <a:spcPts val="0"/>
              </a:spcAft>
              <a:buFontTx/>
              <a:buNone/>
              <a:defRPr/>
            </a:pPr>
            <a:endParaRPr lang="fr-CA" sz="2800" b="1" dirty="0" smtClean="0"/>
          </a:p>
          <a:p>
            <a:pPr lvl="1" eaLnBrk="1" fontAlgn="auto" hangingPunct="1">
              <a:spcAft>
                <a:spcPts val="0"/>
              </a:spcAft>
              <a:buFontTx/>
              <a:buNone/>
              <a:defRPr/>
            </a:pPr>
            <a:endParaRPr lang="fr-CA" sz="2400" dirty="0" smtClean="0"/>
          </a:p>
          <a:p>
            <a:pPr eaLnBrk="1" fontAlgn="auto" hangingPunct="1">
              <a:spcAft>
                <a:spcPts val="0"/>
              </a:spcAft>
              <a:buFont typeface="Arial"/>
              <a:buChar char="•"/>
              <a:defRPr/>
            </a:pPr>
            <a:endParaRPr lang="fr-CA" sz="2800" dirty="0" smtClean="0"/>
          </a:p>
        </p:txBody>
      </p:sp>
      <p:sp>
        <p:nvSpPr>
          <p:cNvPr id="31748" name="Espace réservé du numéro de diapositive 9"/>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5855B3E8-1706-40D1-B336-947DCF484746}" type="slidenum">
              <a:rPr lang="fr-FR" altLang="fr-FR" sz="1200">
                <a:solidFill>
                  <a:srgbClr val="898989"/>
                </a:solidFill>
              </a:rPr>
              <a:pPr/>
              <a:t>22</a:t>
            </a:fld>
            <a:endParaRPr lang="fr-FR" altLang="fr-FR" sz="1200">
              <a:solidFill>
                <a:srgbClr val="898989"/>
              </a:solidFill>
              <a:latin typeface="Times" pitchFamily="99" charset="0"/>
            </a:endParaRPr>
          </a:p>
        </p:txBody>
      </p:sp>
      <p:sp>
        <p:nvSpPr>
          <p:cNvPr id="56325" name="Text Box 4"/>
          <p:cNvSpPr txBox="1">
            <a:spLocks noChangeArrowheads="1"/>
          </p:cNvSpPr>
          <p:nvPr>
            <p:custDataLst>
              <p:tags r:id="rId4"/>
            </p:custDataLst>
          </p:nvPr>
        </p:nvSpPr>
        <p:spPr bwMode="auto">
          <a:xfrm>
            <a:off x="4572000" y="3586163"/>
            <a:ext cx="4572000" cy="200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defRPr/>
            </a:pPr>
            <a:r>
              <a:rPr lang="fr-CA" altLang="fr-FR" sz="2400" dirty="0" smtClean="0">
                <a:latin typeface="Trebuchet MS" panose="020B0603020202020204" pitchFamily="34" charset="0"/>
              </a:rPr>
              <a:t> </a:t>
            </a:r>
          </a:p>
          <a:p>
            <a:pPr eaLnBrk="1" hangingPunct="1">
              <a:buFont typeface="Arial" panose="020B0604020202020204" pitchFamily="34" charset="0"/>
              <a:buNone/>
              <a:defRPr/>
            </a:pPr>
            <a:r>
              <a:rPr lang="fr-CA" altLang="fr-FR" sz="2400" dirty="0" smtClean="0">
                <a:solidFill>
                  <a:srgbClr val="18768D"/>
                </a:solidFill>
                <a:latin typeface="Trebuchet MS" panose="020B0603020202020204" pitchFamily="34" charset="0"/>
              </a:rPr>
              <a:t>     </a:t>
            </a:r>
            <a:r>
              <a:rPr lang="fr-CA" altLang="fr-FR" sz="2800" dirty="0" smtClean="0">
                <a:solidFill>
                  <a:srgbClr val="18768D"/>
                </a:solidFill>
                <a:latin typeface="+mn-lt"/>
              </a:rPr>
              <a:t>Une année si :</a:t>
            </a:r>
          </a:p>
          <a:p>
            <a:pPr eaLnBrk="1" hangingPunct="1">
              <a:buFont typeface="Arial" panose="020B0604020202020204" pitchFamily="34" charset="0"/>
              <a:buNone/>
              <a:defRPr/>
            </a:pPr>
            <a:endParaRPr lang="fr-CA" altLang="fr-FR" sz="900" dirty="0" smtClean="0">
              <a:solidFill>
                <a:srgbClr val="18768D"/>
              </a:solidFill>
              <a:latin typeface="Trebuchet MS" panose="020B0603020202020204" pitchFamily="34" charset="0"/>
            </a:endParaRPr>
          </a:p>
          <a:p>
            <a:pPr lvl="1" eaLnBrk="1" hangingPunct="1">
              <a:lnSpc>
                <a:spcPct val="90000"/>
              </a:lnSpc>
              <a:buFontTx/>
              <a:buChar char="•"/>
              <a:defRPr/>
            </a:pPr>
            <a:r>
              <a:rPr lang="fr-CA" altLang="fr-FR" sz="2000" dirty="0" smtClean="0">
                <a:solidFill>
                  <a:srgbClr val="18768D"/>
                </a:solidFill>
                <a:latin typeface="+mn-lt"/>
              </a:rPr>
              <a:t> enfant est né ou à naître de l’union</a:t>
            </a:r>
            <a:br>
              <a:rPr lang="fr-CA" altLang="fr-FR" sz="2000" dirty="0" smtClean="0">
                <a:solidFill>
                  <a:srgbClr val="18768D"/>
                </a:solidFill>
                <a:latin typeface="+mn-lt"/>
              </a:rPr>
            </a:br>
            <a:r>
              <a:rPr lang="fr-CA" altLang="fr-FR" sz="2000" dirty="0" smtClean="0">
                <a:solidFill>
                  <a:srgbClr val="18768D"/>
                </a:solidFill>
                <a:latin typeface="+mn-lt"/>
              </a:rPr>
              <a:t>   ou</a:t>
            </a:r>
          </a:p>
          <a:p>
            <a:pPr lvl="1" eaLnBrk="1" hangingPunct="1">
              <a:lnSpc>
                <a:spcPct val="90000"/>
              </a:lnSpc>
              <a:buFontTx/>
              <a:buChar char="•"/>
              <a:defRPr/>
            </a:pPr>
            <a:r>
              <a:rPr lang="fr-CA" altLang="fr-FR" sz="2000" dirty="0" smtClean="0">
                <a:solidFill>
                  <a:srgbClr val="18768D"/>
                </a:solidFill>
                <a:latin typeface="+mn-lt"/>
              </a:rPr>
              <a:t> enfant est adopté pendant l’union </a:t>
            </a:r>
            <a:endParaRPr lang="fr-FR" altLang="fr-FR" sz="2000" dirty="0" smtClean="0">
              <a:solidFill>
                <a:srgbClr val="18768D"/>
              </a:solidFill>
              <a:latin typeface="+mn-lt"/>
            </a:endParaRPr>
          </a:p>
        </p:txBody>
      </p:sp>
      <p:sp>
        <p:nvSpPr>
          <p:cNvPr id="60422" name="Line 5"/>
          <p:cNvSpPr>
            <a:spLocks noChangeShapeType="1"/>
          </p:cNvSpPr>
          <p:nvPr>
            <p:custDataLst>
              <p:tags r:id="rId5"/>
            </p:custDataLst>
          </p:nvPr>
        </p:nvSpPr>
        <p:spPr bwMode="auto">
          <a:xfrm>
            <a:off x="4286250" y="3929063"/>
            <a:ext cx="0" cy="45720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fr-CA"/>
          </a:p>
        </p:txBody>
      </p:sp>
      <p:sp>
        <p:nvSpPr>
          <p:cNvPr id="60423" name="Line 6"/>
          <p:cNvSpPr>
            <a:spLocks noChangeShapeType="1"/>
          </p:cNvSpPr>
          <p:nvPr>
            <p:custDataLst>
              <p:tags r:id="rId6"/>
            </p:custDataLst>
          </p:nvPr>
        </p:nvSpPr>
        <p:spPr bwMode="auto">
          <a:xfrm>
            <a:off x="4286250" y="4868863"/>
            <a:ext cx="0" cy="45720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fr-CA"/>
          </a:p>
        </p:txBody>
      </p:sp>
      <p:sp>
        <p:nvSpPr>
          <p:cNvPr id="56328" name="Text Box 7"/>
          <p:cNvSpPr txBox="1">
            <a:spLocks noChangeArrowheads="1"/>
          </p:cNvSpPr>
          <p:nvPr>
            <p:custDataLst>
              <p:tags r:id="rId7"/>
            </p:custDataLst>
          </p:nvPr>
        </p:nvSpPr>
        <p:spPr bwMode="auto">
          <a:xfrm>
            <a:off x="4022725" y="4386263"/>
            <a:ext cx="8175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00000"/>
              </a:lnSpc>
              <a:spcBef>
                <a:spcPct val="50000"/>
              </a:spcBef>
              <a:buFontTx/>
              <a:buNone/>
              <a:defRPr/>
            </a:pPr>
            <a:r>
              <a:rPr lang="fr-CA" altLang="fr-FR" sz="2400" dirty="0" smtClean="0">
                <a:solidFill>
                  <a:srgbClr val="18768D"/>
                </a:solidFill>
                <a:latin typeface="+mn-lt"/>
              </a:rPr>
              <a:t>ou</a:t>
            </a:r>
            <a:endParaRPr lang="fr-FR" altLang="fr-FR" sz="2400" dirty="0" smtClean="0">
              <a:solidFill>
                <a:srgbClr val="18768D"/>
              </a:solidFill>
              <a:latin typeface="+mn-lt"/>
            </a:endParaRPr>
          </a:p>
        </p:txBody>
      </p:sp>
    </p:spTree>
    <p:extLst>
      <p:ext uri="{BB962C8B-B14F-4D97-AF65-F5344CB8AC3E}">
        <p14:creationId xmlns:p14="http://schemas.microsoft.com/office/powerpoint/2010/main" val="194978622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de survivants</a:t>
            </a:r>
          </a:p>
        </p:txBody>
      </p:sp>
      <p:sp>
        <p:nvSpPr>
          <p:cNvPr id="32771" name="Rectangle 3"/>
          <p:cNvSpPr>
            <a:spLocks noGrp="1" noChangeArrowheads="1"/>
          </p:cNvSpPr>
          <p:nvPr>
            <p:ph idx="1"/>
            <p:custDataLst>
              <p:tags r:id="rId2"/>
            </p:custDataLst>
          </p:nvPr>
        </p:nvSpPr>
        <p:spPr>
          <a:xfrm>
            <a:off x="1116013" y="1916113"/>
            <a:ext cx="7372350" cy="5335587"/>
          </a:xfrm>
        </p:spPr>
        <p:txBody>
          <a:bodyPr/>
          <a:lstStyle/>
          <a:p>
            <a:pPr eaLnBrk="1" hangingPunct="1">
              <a:buFontTx/>
              <a:buNone/>
            </a:pPr>
            <a:r>
              <a:rPr lang="fr-CA" altLang="fr-FR" b="1" smtClean="0"/>
              <a:t>    La rente de conjoint survivant</a:t>
            </a:r>
          </a:p>
          <a:p>
            <a:pPr eaLnBrk="1" hangingPunct="1">
              <a:lnSpc>
                <a:spcPct val="50000"/>
              </a:lnSpc>
              <a:buFontTx/>
              <a:buNone/>
            </a:pPr>
            <a:endParaRPr lang="fr-CA" altLang="fr-FR" sz="1800" smtClean="0"/>
          </a:p>
          <a:p>
            <a:pPr lvl="1" eaLnBrk="1" hangingPunct="1">
              <a:buFont typeface="Arial" charset="0"/>
              <a:buChar char="•"/>
            </a:pPr>
            <a:r>
              <a:rPr lang="fr-CA" altLang="fr-FR" sz="2400" smtClean="0">
                <a:solidFill>
                  <a:srgbClr val="18768D"/>
                </a:solidFill>
              </a:rPr>
              <a:t>Aucune limite de temps pour faire la demande </a:t>
            </a:r>
          </a:p>
          <a:p>
            <a:pPr lvl="1" eaLnBrk="1" hangingPunct="1">
              <a:buFont typeface="Arial" charset="0"/>
              <a:buChar char="•"/>
            </a:pPr>
            <a:r>
              <a:rPr lang="fr-CA" altLang="fr-FR" sz="2400" smtClean="0">
                <a:solidFill>
                  <a:srgbClr val="18768D"/>
                </a:solidFill>
              </a:rPr>
              <a:t>Rétroactivité : 12 mois</a:t>
            </a:r>
          </a:p>
          <a:p>
            <a:pPr lvl="1" eaLnBrk="1" hangingPunct="1">
              <a:buFont typeface="Arial" charset="0"/>
              <a:buChar char="•"/>
            </a:pPr>
            <a:r>
              <a:rPr lang="fr-CA" altLang="fr-FR" sz="2400" smtClean="0">
                <a:solidFill>
                  <a:srgbClr val="18768D"/>
                </a:solidFill>
              </a:rPr>
              <a:t>Remariage : la rente continue d’être versée</a:t>
            </a:r>
          </a:p>
          <a:p>
            <a:pPr lvl="1" eaLnBrk="1" hangingPunct="1">
              <a:buFont typeface="Arial" charset="0"/>
              <a:buChar char="•"/>
            </a:pPr>
            <a:r>
              <a:rPr lang="fr-CA" altLang="fr-FR" sz="2400" smtClean="0">
                <a:solidFill>
                  <a:srgbClr val="18768D"/>
                </a:solidFill>
              </a:rPr>
              <a:t>Rente combinée : rente de retraite ou rente d’invalidité avec une rente de conjoint survivant</a:t>
            </a:r>
            <a:endParaRPr lang="fr-CA" altLang="fr-FR" i="1" smtClean="0">
              <a:solidFill>
                <a:srgbClr val="18768D"/>
              </a:solidFill>
            </a:endParaRPr>
          </a:p>
          <a:p>
            <a:pPr eaLnBrk="1" hangingPunct="1"/>
            <a:endParaRPr lang="fr-CA" altLang="fr-FR" smtClean="0"/>
          </a:p>
        </p:txBody>
      </p:sp>
      <p:sp>
        <p:nvSpPr>
          <p:cNvPr id="32772"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1294B9D8-0FFA-47D0-B105-827A51221650}" type="slidenum">
              <a:rPr lang="fr-FR" altLang="fr-FR" sz="1200">
                <a:solidFill>
                  <a:srgbClr val="898989"/>
                </a:solidFill>
              </a:rPr>
              <a:pPr/>
              <a:t>23</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1458378049"/>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de survivants</a:t>
            </a:r>
          </a:p>
        </p:txBody>
      </p:sp>
      <p:sp>
        <p:nvSpPr>
          <p:cNvPr id="33795" name="Rectangle 3"/>
          <p:cNvSpPr>
            <a:spLocks noGrp="1" noChangeArrowheads="1"/>
          </p:cNvSpPr>
          <p:nvPr>
            <p:ph idx="1"/>
            <p:custDataLst>
              <p:tags r:id="rId2"/>
            </p:custDataLst>
          </p:nvPr>
        </p:nvSpPr>
        <p:spPr>
          <a:xfrm>
            <a:off x="1042988" y="2149475"/>
            <a:ext cx="7239000" cy="4572000"/>
          </a:xfrm>
        </p:spPr>
        <p:txBody>
          <a:bodyPr/>
          <a:lstStyle/>
          <a:p>
            <a:pPr eaLnBrk="1" hangingPunct="1">
              <a:buFontTx/>
              <a:buNone/>
            </a:pPr>
            <a:r>
              <a:rPr lang="fr-CA" altLang="fr-FR" b="1" dirty="0" smtClean="0"/>
              <a:t>   La rente d'orphelin</a:t>
            </a:r>
          </a:p>
          <a:p>
            <a:pPr eaLnBrk="1" hangingPunct="1">
              <a:lnSpc>
                <a:spcPct val="30000"/>
              </a:lnSpc>
            </a:pPr>
            <a:endParaRPr lang="fr-CA" altLang="fr-FR" sz="2800" b="1" i="1" dirty="0" smtClean="0"/>
          </a:p>
          <a:p>
            <a:pPr lvl="1" eaLnBrk="1" hangingPunct="1">
              <a:buFont typeface="Arial" charset="0"/>
              <a:buChar char="•"/>
            </a:pPr>
            <a:r>
              <a:rPr lang="fr-CA" altLang="fr-FR" dirty="0" smtClean="0">
                <a:solidFill>
                  <a:srgbClr val="18768D"/>
                </a:solidFill>
              </a:rPr>
              <a:t>Enfants de </a:t>
            </a:r>
            <a:r>
              <a:rPr lang="fr-CA" altLang="fr-FR" b="1" dirty="0" smtClean="0">
                <a:solidFill>
                  <a:srgbClr val="18768D"/>
                </a:solidFill>
              </a:rPr>
              <a:t>moins de 18 ans</a:t>
            </a:r>
          </a:p>
          <a:p>
            <a:pPr lvl="1" eaLnBrk="1" hangingPunct="1">
              <a:buFont typeface="Arial" charset="0"/>
              <a:buChar char="•"/>
            </a:pPr>
            <a:r>
              <a:rPr lang="fr-CA" altLang="fr-FR" dirty="0" smtClean="0">
                <a:solidFill>
                  <a:srgbClr val="18768D"/>
                </a:solidFill>
              </a:rPr>
              <a:t>Montant mensuel de </a:t>
            </a:r>
            <a:r>
              <a:rPr lang="fr-CA" altLang="fr-FR" b="1" dirty="0" smtClean="0">
                <a:solidFill>
                  <a:srgbClr val="18768D"/>
                </a:solidFill>
              </a:rPr>
              <a:t>250,27 $</a:t>
            </a:r>
          </a:p>
        </p:txBody>
      </p:sp>
      <p:sp>
        <p:nvSpPr>
          <p:cNvPr id="33796"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262D7FC9-4870-43B2-80C7-B45B69E418A2}" type="slidenum">
              <a:rPr lang="fr-FR" altLang="fr-FR" sz="1200">
                <a:solidFill>
                  <a:srgbClr val="898989"/>
                </a:solidFill>
              </a:rPr>
              <a:pPr/>
              <a:t>24</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1738180027"/>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custDataLst>
              <p:tags r:id="rId1"/>
            </p:custDataLst>
          </p:nvPr>
        </p:nvSpPr>
        <p:spPr>
          <a:xfrm>
            <a:off x="539750" y="409575"/>
            <a:ext cx="7848600" cy="981075"/>
          </a:xfrm>
        </p:spPr>
        <p:txBody>
          <a:bodyPr>
            <a:normAutofit fontScale="90000"/>
          </a:bodyPr>
          <a:lstStyle/>
          <a:p>
            <a:pPr algn="ctr" eaLnBrk="1" hangingPunct="1"/>
            <a:r>
              <a:rPr lang="fr-CA" altLang="fr-FR" smtClean="0"/>
              <a:t> Prestations pour invalidité</a:t>
            </a:r>
            <a:br>
              <a:rPr lang="fr-CA" altLang="fr-FR" smtClean="0"/>
            </a:br>
            <a:endParaRPr lang="fr-CA" altLang="fr-FR" sz="2800" smtClean="0"/>
          </a:p>
        </p:txBody>
      </p:sp>
      <p:sp>
        <p:nvSpPr>
          <p:cNvPr id="103427" name="Rectangle 3"/>
          <p:cNvSpPr>
            <a:spLocks noGrp="1" noChangeArrowheads="1"/>
          </p:cNvSpPr>
          <p:nvPr>
            <p:ph idx="1"/>
            <p:custDataLst>
              <p:tags r:id="rId2"/>
            </p:custDataLst>
          </p:nvPr>
        </p:nvSpPr>
        <p:spPr>
          <a:xfrm>
            <a:off x="935038" y="1412875"/>
            <a:ext cx="8208962" cy="5040313"/>
          </a:xfrm>
        </p:spPr>
        <p:txBody>
          <a:bodyPr/>
          <a:lstStyle/>
          <a:p>
            <a:pPr eaLnBrk="1" hangingPunct="1">
              <a:lnSpc>
                <a:spcPct val="50000"/>
              </a:lnSpc>
              <a:buFontTx/>
              <a:buNone/>
              <a:defRPr/>
            </a:pPr>
            <a:endParaRPr lang="fr-CA" altLang="fr-FR" b="1" dirty="0" smtClean="0"/>
          </a:p>
          <a:p>
            <a:pPr eaLnBrk="1" hangingPunct="1">
              <a:lnSpc>
                <a:spcPct val="50000"/>
              </a:lnSpc>
              <a:buFontTx/>
              <a:buNone/>
              <a:defRPr/>
            </a:pPr>
            <a:r>
              <a:rPr lang="fr-CA" altLang="fr-FR" b="1" dirty="0" smtClean="0"/>
              <a:t>La rente d’invalidité </a:t>
            </a:r>
            <a:r>
              <a:rPr lang="fr-CA" altLang="fr-FR" sz="2400" b="1" dirty="0" smtClean="0">
                <a:solidFill>
                  <a:srgbClr val="18768D"/>
                </a:solidFill>
              </a:rPr>
              <a:t>(totale</a:t>
            </a:r>
            <a:r>
              <a:rPr lang="fr-CA" altLang="fr-FR" sz="2400" b="1" dirty="0">
                <a:solidFill>
                  <a:srgbClr val="18768D"/>
                </a:solidFill>
                <a:latin typeface="Arial" panose="020B0604020202020204" pitchFamily="34" charset="0"/>
                <a:cs typeface="Arial" panose="020B0604020202020204" pitchFamily="34" charset="0"/>
              </a:rPr>
              <a:t> –</a:t>
            </a:r>
            <a:r>
              <a:rPr lang="fr-CA" altLang="fr-FR" sz="2400" b="1" dirty="0" smtClean="0">
                <a:solidFill>
                  <a:srgbClr val="18768D"/>
                </a:solidFill>
              </a:rPr>
              <a:t> 18 à 65 ans)</a:t>
            </a:r>
          </a:p>
          <a:p>
            <a:pPr eaLnBrk="1" hangingPunct="1">
              <a:lnSpc>
                <a:spcPct val="50000"/>
              </a:lnSpc>
              <a:buFontTx/>
              <a:buNone/>
              <a:defRPr/>
            </a:pPr>
            <a:endParaRPr lang="fr-CA" altLang="fr-FR" sz="2800" b="1" dirty="0" smtClean="0"/>
          </a:p>
          <a:p>
            <a:pPr eaLnBrk="1" hangingPunct="1">
              <a:buFontTx/>
              <a:buNone/>
              <a:defRPr/>
            </a:pPr>
            <a:r>
              <a:rPr lang="fr-CA" altLang="fr-FR" sz="2800" dirty="0" smtClean="0"/>
              <a:t>Conditions pour y avoir droit</a:t>
            </a:r>
          </a:p>
          <a:p>
            <a:pPr lvl="1" eaLnBrk="1" hangingPunct="1">
              <a:buFont typeface="Arial" panose="020B0604020202020204" pitchFamily="34" charset="0"/>
              <a:buChar char="•"/>
              <a:defRPr/>
            </a:pPr>
            <a:r>
              <a:rPr lang="fr-CA" altLang="fr-FR" dirty="0" smtClean="0">
                <a:solidFill>
                  <a:srgbClr val="18768D"/>
                </a:solidFill>
              </a:rPr>
              <a:t>Avoir cotisé au moins :</a:t>
            </a:r>
          </a:p>
          <a:p>
            <a:pPr eaLnBrk="1" hangingPunct="1">
              <a:lnSpc>
                <a:spcPct val="30000"/>
              </a:lnSpc>
              <a:buFontTx/>
              <a:buNone/>
              <a:defRPr/>
            </a:pPr>
            <a:endParaRPr lang="fr-CA" altLang="fr-FR" sz="3600" dirty="0" smtClean="0">
              <a:solidFill>
                <a:srgbClr val="18768D"/>
              </a:solidFill>
            </a:endParaRPr>
          </a:p>
          <a:p>
            <a:pPr lvl="2" eaLnBrk="1" hangingPunct="1">
              <a:lnSpc>
                <a:spcPct val="50000"/>
              </a:lnSpc>
              <a:buFont typeface="Arial" panose="020B0604020202020204" pitchFamily="34" charset="0"/>
              <a:buChar char="•"/>
              <a:defRPr/>
            </a:pPr>
            <a:r>
              <a:rPr lang="fr-CA" altLang="fr-FR" dirty="0" smtClean="0">
                <a:solidFill>
                  <a:srgbClr val="18768D"/>
                </a:solidFill>
              </a:rPr>
              <a:t>2 des 3 dernières années, ou</a:t>
            </a:r>
          </a:p>
          <a:p>
            <a:pPr lvl="2" eaLnBrk="1" hangingPunct="1">
              <a:lnSpc>
                <a:spcPct val="50000"/>
              </a:lnSpc>
              <a:buFontTx/>
              <a:buNone/>
              <a:defRPr/>
            </a:pPr>
            <a:r>
              <a:rPr lang="fr-CA" altLang="fr-FR" dirty="0" smtClean="0">
                <a:solidFill>
                  <a:srgbClr val="18768D"/>
                </a:solidFill>
              </a:rPr>
              <a:t>			</a:t>
            </a:r>
          </a:p>
          <a:p>
            <a:pPr lvl="2" eaLnBrk="1" hangingPunct="1">
              <a:lnSpc>
                <a:spcPct val="50000"/>
              </a:lnSpc>
              <a:buFont typeface="Arial" panose="020B0604020202020204" pitchFamily="34" charset="0"/>
              <a:buChar char="•"/>
              <a:defRPr/>
            </a:pPr>
            <a:r>
              <a:rPr lang="fr-CA" altLang="fr-FR" dirty="0" smtClean="0">
                <a:solidFill>
                  <a:srgbClr val="18768D"/>
                </a:solidFill>
              </a:rPr>
              <a:t>5 des 10 dernières années, ou</a:t>
            </a:r>
          </a:p>
          <a:p>
            <a:pPr lvl="2" eaLnBrk="1" hangingPunct="1">
              <a:lnSpc>
                <a:spcPct val="50000"/>
              </a:lnSpc>
              <a:buFontTx/>
              <a:buNone/>
              <a:defRPr/>
            </a:pPr>
            <a:r>
              <a:rPr lang="fr-CA" altLang="fr-FR" dirty="0" smtClean="0">
                <a:solidFill>
                  <a:srgbClr val="18768D"/>
                </a:solidFill>
              </a:rPr>
              <a:t>			</a:t>
            </a:r>
          </a:p>
          <a:p>
            <a:pPr lvl="2" eaLnBrk="1" hangingPunct="1">
              <a:lnSpc>
                <a:spcPct val="50000"/>
              </a:lnSpc>
              <a:buFont typeface="Arial" panose="020B0604020202020204" pitchFamily="34" charset="0"/>
              <a:buChar char="•"/>
              <a:defRPr/>
            </a:pPr>
            <a:r>
              <a:rPr lang="fr-CA" altLang="fr-FR" dirty="0" smtClean="0">
                <a:solidFill>
                  <a:srgbClr val="18768D"/>
                </a:solidFill>
              </a:rPr>
              <a:t>1/2 de toutes les années (minimum 2 ans)</a:t>
            </a:r>
          </a:p>
          <a:p>
            <a:pPr lvl="1" eaLnBrk="1" hangingPunct="1">
              <a:lnSpc>
                <a:spcPct val="20000"/>
              </a:lnSpc>
              <a:buFont typeface="Arial" panose="020B0604020202020204" pitchFamily="34" charset="0"/>
              <a:buChar char="–"/>
              <a:defRPr/>
            </a:pPr>
            <a:endParaRPr lang="fr-CA" altLang="fr-FR" sz="3200" dirty="0" smtClean="0"/>
          </a:p>
          <a:p>
            <a:pPr lvl="1" eaLnBrk="1" hangingPunct="1">
              <a:buFont typeface="Arial" panose="020B0604020202020204" pitchFamily="34" charset="0"/>
              <a:buChar char="•"/>
              <a:defRPr/>
            </a:pPr>
            <a:r>
              <a:rPr lang="fr-CA" altLang="fr-FR" dirty="0" smtClean="0"/>
              <a:t>Être déclaré(e) invalide </a:t>
            </a:r>
            <a:r>
              <a:rPr lang="fr-CA" altLang="fr-FR" b="1" dirty="0" smtClean="0"/>
              <a:t>par l’équipe </a:t>
            </a:r>
          </a:p>
          <a:p>
            <a:pPr marL="457200" lvl="1" indent="0" eaLnBrk="1" hangingPunct="1">
              <a:buFont typeface="Arial" panose="020B0604020202020204" pitchFamily="34" charset="0"/>
              <a:buNone/>
              <a:defRPr/>
            </a:pPr>
            <a:r>
              <a:rPr lang="fr-CA" altLang="fr-FR" b="1" dirty="0" smtClean="0"/>
              <a:t>    médicale de Retraite Québec</a:t>
            </a:r>
          </a:p>
          <a:p>
            <a:pPr eaLnBrk="1" hangingPunct="1">
              <a:buFontTx/>
              <a:buNone/>
              <a:defRPr/>
            </a:pPr>
            <a:r>
              <a:rPr lang="fr-CA" altLang="fr-FR" sz="3600" b="1" dirty="0" smtClean="0"/>
              <a:t>                                                                 </a:t>
            </a:r>
          </a:p>
          <a:p>
            <a:pPr eaLnBrk="1" hangingPunct="1">
              <a:buFont typeface="Arial" panose="020B0604020202020204" pitchFamily="34" charset="0"/>
              <a:buChar char="•"/>
              <a:defRPr/>
            </a:pPr>
            <a:endParaRPr lang="fr-CA" altLang="fr-FR" dirty="0" smtClean="0"/>
          </a:p>
        </p:txBody>
      </p:sp>
      <p:sp>
        <p:nvSpPr>
          <p:cNvPr id="34820"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D3BB2DED-741E-47FE-AF3C-2A89BD86E6BA}" type="slidenum">
              <a:rPr lang="fr-FR" altLang="fr-FR" sz="1200">
                <a:solidFill>
                  <a:srgbClr val="898989"/>
                </a:solidFill>
              </a:rPr>
              <a:pPr/>
              <a:t>25</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867746405"/>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pour invalidité</a:t>
            </a:r>
          </a:p>
        </p:txBody>
      </p:sp>
      <p:sp>
        <p:nvSpPr>
          <p:cNvPr id="35843" name="Rectangle 3"/>
          <p:cNvSpPr>
            <a:spLocks noGrp="1" noChangeArrowheads="1"/>
          </p:cNvSpPr>
          <p:nvPr>
            <p:ph idx="1"/>
            <p:custDataLst>
              <p:tags r:id="rId2"/>
            </p:custDataLst>
          </p:nvPr>
        </p:nvSpPr>
        <p:spPr>
          <a:xfrm>
            <a:off x="881063" y="1919288"/>
            <a:ext cx="7805737" cy="4926012"/>
          </a:xfrm>
        </p:spPr>
        <p:txBody>
          <a:bodyPr/>
          <a:lstStyle/>
          <a:p>
            <a:pPr eaLnBrk="1" hangingPunct="1">
              <a:buFontTx/>
              <a:buNone/>
            </a:pPr>
            <a:r>
              <a:rPr lang="fr-CA" altLang="fr-FR" dirty="0" smtClean="0"/>
              <a:t>   L’équipe médicale de Retraite Québec peut vous déclarer invalide si votre incapacité est </a:t>
            </a:r>
            <a:r>
              <a:rPr lang="fr-CA" altLang="fr-FR" b="1" dirty="0" smtClean="0">
                <a:solidFill>
                  <a:srgbClr val="18768D"/>
                </a:solidFill>
              </a:rPr>
              <a:t>grave et permanente</a:t>
            </a:r>
            <a:r>
              <a:rPr lang="fr-CA" altLang="fr-FR" b="1" dirty="0" smtClean="0"/>
              <a:t>.</a:t>
            </a:r>
            <a:endParaRPr lang="fr-CA" altLang="fr-FR" sz="1100" b="1" dirty="0" smtClean="0"/>
          </a:p>
          <a:p>
            <a:pPr eaLnBrk="1" hangingPunct="1">
              <a:lnSpc>
                <a:spcPct val="50000"/>
              </a:lnSpc>
              <a:buFontTx/>
              <a:buNone/>
            </a:pPr>
            <a:endParaRPr lang="fr-CA" altLang="fr-FR" sz="2800" dirty="0" smtClean="0">
              <a:latin typeface="Minion Semibold" charset="0"/>
            </a:endParaRPr>
          </a:p>
          <a:p>
            <a:pPr eaLnBrk="1" hangingPunct="1">
              <a:lnSpc>
                <a:spcPct val="50000"/>
              </a:lnSpc>
              <a:buFontTx/>
              <a:buNone/>
            </a:pPr>
            <a:endParaRPr lang="fr-CA" altLang="fr-FR" sz="2800" dirty="0" smtClean="0">
              <a:latin typeface="Minion Semibold" charset="0"/>
            </a:endParaRPr>
          </a:p>
          <a:p>
            <a:pPr marL="457200" lvl="1" indent="0" eaLnBrk="1" hangingPunct="1">
              <a:buFont typeface="Arial" charset="0"/>
              <a:buNone/>
            </a:pPr>
            <a:r>
              <a:rPr lang="fr-CA" altLang="fr-FR" b="1" dirty="0" smtClean="0"/>
              <a:t>Invalidité totale </a:t>
            </a:r>
            <a:r>
              <a:rPr lang="fr-CA" altLang="fr-FR" dirty="0" smtClean="0"/>
              <a:t>:</a:t>
            </a:r>
            <a:r>
              <a:rPr lang="fr-CA" altLang="fr-FR" b="1" dirty="0" smtClean="0"/>
              <a:t> </a:t>
            </a:r>
            <a:r>
              <a:rPr lang="fr-CA" altLang="fr-FR" dirty="0" smtClean="0">
                <a:solidFill>
                  <a:srgbClr val="18768D"/>
                </a:solidFill>
              </a:rPr>
              <a:t>vous êtes incapable, </a:t>
            </a:r>
            <a:br>
              <a:rPr lang="fr-CA" altLang="fr-FR" dirty="0" smtClean="0">
                <a:solidFill>
                  <a:srgbClr val="18768D"/>
                </a:solidFill>
              </a:rPr>
            </a:br>
            <a:r>
              <a:rPr lang="fr-CA" altLang="fr-FR" dirty="0" smtClean="0">
                <a:solidFill>
                  <a:srgbClr val="18768D"/>
                </a:solidFill>
              </a:rPr>
              <a:t>en raison de votre état de santé, d’exercer </a:t>
            </a:r>
            <a:br>
              <a:rPr lang="fr-CA" altLang="fr-FR" dirty="0" smtClean="0">
                <a:solidFill>
                  <a:srgbClr val="18768D"/>
                </a:solidFill>
              </a:rPr>
            </a:br>
            <a:r>
              <a:rPr lang="fr-CA" altLang="fr-FR" dirty="0" smtClean="0">
                <a:solidFill>
                  <a:srgbClr val="18768D"/>
                </a:solidFill>
              </a:rPr>
              <a:t>de façon régulière un emploi véritablement rémunérateur (</a:t>
            </a:r>
            <a:r>
              <a:rPr lang="fr-CA" altLang="fr-FR" b="1" dirty="0" smtClean="0">
                <a:solidFill>
                  <a:srgbClr val="18768D"/>
                </a:solidFill>
              </a:rPr>
              <a:t>16 029 $ en 2018</a:t>
            </a:r>
            <a:r>
              <a:rPr lang="fr-CA" altLang="fr-FR" dirty="0" smtClean="0">
                <a:solidFill>
                  <a:srgbClr val="18768D"/>
                </a:solidFill>
              </a:rPr>
              <a:t>).</a:t>
            </a:r>
          </a:p>
          <a:p>
            <a:pPr eaLnBrk="1" hangingPunct="1">
              <a:lnSpc>
                <a:spcPct val="30000"/>
              </a:lnSpc>
            </a:pPr>
            <a:endParaRPr lang="fr-CA" altLang="fr-FR" sz="2800" dirty="0" smtClean="0"/>
          </a:p>
          <a:p>
            <a:pPr eaLnBrk="1" hangingPunct="1">
              <a:buFontTx/>
              <a:buNone/>
            </a:pPr>
            <a:endParaRPr lang="fr-CA" altLang="fr-FR" sz="2800" dirty="0" smtClean="0"/>
          </a:p>
        </p:txBody>
      </p:sp>
      <p:sp>
        <p:nvSpPr>
          <p:cNvPr id="35844"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F9192E82-20B0-481A-81FF-960BEDD74001}" type="slidenum">
              <a:rPr lang="fr-FR" altLang="fr-FR" sz="1200">
                <a:solidFill>
                  <a:srgbClr val="898989"/>
                </a:solidFill>
              </a:rPr>
              <a:pPr/>
              <a:t>26</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227216738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custDataLst>
              <p:tags r:id="rId1"/>
            </p:custDataLst>
          </p:nvPr>
        </p:nvSpPr>
        <p:spPr>
          <a:xfrm>
            <a:off x="611188" y="188913"/>
            <a:ext cx="7848600" cy="1484312"/>
          </a:xfrm>
        </p:spPr>
        <p:txBody>
          <a:bodyPr/>
          <a:lstStyle/>
          <a:p>
            <a:pPr algn="ctr" eaLnBrk="1" hangingPunct="1"/>
            <a:r>
              <a:rPr lang="fr-CA" altLang="fr-FR" smtClean="0"/>
              <a:t>Prestations pour invalidité</a:t>
            </a:r>
            <a:br>
              <a:rPr lang="fr-CA" altLang="fr-FR" smtClean="0"/>
            </a:br>
            <a:endParaRPr lang="fr-CA" altLang="fr-FR" sz="2800" smtClean="0"/>
          </a:p>
        </p:txBody>
      </p:sp>
      <p:sp>
        <p:nvSpPr>
          <p:cNvPr id="107523" name="Rectangle 3"/>
          <p:cNvSpPr>
            <a:spLocks noGrp="1" noChangeArrowheads="1"/>
          </p:cNvSpPr>
          <p:nvPr>
            <p:ph idx="1"/>
            <p:custDataLst>
              <p:tags r:id="rId2"/>
            </p:custDataLst>
          </p:nvPr>
        </p:nvSpPr>
        <p:spPr>
          <a:xfrm>
            <a:off x="142875" y="1484313"/>
            <a:ext cx="8858250" cy="4608512"/>
          </a:xfrm>
        </p:spPr>
        <p:txBody>
          <a:bodyPr/>
          <a:lstStyle/>
          <a:p>
            <a:pPr eaLnBrk="1" hangingPunct="1">
              <a:lnSpc>
                <a:spcPct val="50000"/>
              </a:lnSpc>
              <a:buFontTx/>
              <a:buNone/>
              <a:defRPr/>
            </a:pPr>
            <a:endParaRPr lang="fr-CA" altLang="fr-FR" b="1" dirty="0" smtClean="0"/>
          </a:p>
          <a:p>
            <a:pPr eaLnBrk="1" hangingPunct="1">
              <a:lnSpc>
                <a:spcPct val="50000"/>
              </a:lnSpc>
              <a:buFontTx/>
              <a:buNone/>
              <a:defRPr/>
            </a:pPr>
            <a:r>
              <a:rPr lang="fr-CA" altLang="fr-FR" b="1" dirty="0" smtClean="0"/>
              <a:t>      La rente d’invalidité </a:t>
            </a:r>
            <a:r>
              <a:rPr lang="fr-CA" altLang="fr-FR" sz="2400" b="1" dirty="0" smtClean="0">
                <a:solidFill>
                  <a:srgbClr val="18768D"/>
                </a:solidFill>
              </a:rPr>
              <a:t>(« invalide 60 ») </a:t>
            </a:r>
            <a:r>
              <a:rPr lang="fr-CA" altLang="fr-FR" sz="2400" b="1" dirty="0" smtClean="0"/>
              <a:t>de 60 à 65 ans</a:t>
            </a:r>
          </a:p>
          <a:p>
            <a:pPr eaLnBrk="1" hangingPunct="1">
              <a:lnSpc>
                <a:spcPct val="50000"/>
              </a:lnSpc>
              <a:spcBef>
                <a:spcPts val="600"/>
              </a:spcBef>
              <a:buFontTx/>
              <a:buNone/>
              <a:defRPr/>
            </a:pPr>
            <a:endParaRPr lang="fr-CA" altLang="fr-FR" sz="2800" dirty="0" smtClean="0"/>
          </a:p>
          <a:p>
            <a:pPr eaLnBrk="1" hangingPunct="1">
              <a:lnSpc>
                <a:spcPct val="50000"/>
              </a:lnSpc>
              <a:spcBef>
                <a:spcPts val="600"/>
              </a:spcBef>
              <a:buFontTx/>
              <a:buNone/>
              <a:defRPr/>
            </a:pPr>
            <a:endParaRPr lang="fr-CA" altLang="fr-FR" sz="2800" dirty="0" smtClean="0"/>
          </a:p>
          <a:p>
            <a:pPr eaLnBrk="1" hangingPunct="1">
              <a:lnSpc>
                <a:spcPct val="50000"/>
              </a:lnSpc>
              <a:spcBef>
                <a:spcPts val="600"/>
              </a:spcBef>
              <a:buFontTx/>
              <a:buNone/>
              <a:defRPr/>
            </a:pPr>
            <a:r>
              <a:rPr lang="fr-CA" altLang="fr-FR" sz="2800" dirty="0" smtClean="0"/>
              <a:t>       Conditions pour y avoir droit </a:t>
            </a:r>
          </a:p>
          <a:p>
            <a:pPr eaLnBrk="1" hangingPunct="1">
              <a:lnSpc>
                <a:spcPct val="50000"/>
              </a:lnSpc>
              <a:spcBef>
                <a:spcPts val="600"/>
              </a:spcBef>
              <a:buFont typeface="Arial" panose="020B0604020202020204" pitchFamily="34" charset="0"/>
              <a:buChar char="•"/>
              <a:defRPr/>
            </a:pPr>
            <a:endParaRPr lang="fr-CA" altLang="fr-FR" sz="2800" dirty="0" smtClean="0">
              <a:solidFill>
                <a:srgbClr val="18768D"/>
              </a:solidFill>
            </a:endParaRPr>
          </a:p>
          <a:p>
            <a:pPr lvl="2" eaLnBrk="1" hangingPunct="1">
              <a:lnSpc>
                <a:spcPct val="50000"/>
              </a:lnSpc>
              <a:spcBef>
                <a:spcPts val="600"/>
              </a:spcBef>
              <a:buFont typeface="Arial" panose="020B0604020202020204" pitchFamily="34" charset="0"/>
              <a:buChar char="•"/>
              <a:defRPr/>
            </a:pPr>
            <a:r>
              <a:rPr lang="fr-CA" altLang="fr-FR" sz="2800" dirty="0" smtClean="0">
                <a:solidFill>
                  <a:srgbClr val="18768D"/>
                </a:solidFill>
              </a:rPr>
              <a:t>Avoir </a:t>
            </a:r>
            <a:r>
              <a:rPr lang="fr-CA" altLang="fr-FR" sz="2800" dirty="0">
                <a:solidFill>
                  <a:srgbClr val="18768D"/>
                </a:solidFill>
              </a:rPr>
              <a:t>cotisé au </a:t>
            </a:r>
            <a:r>
              <a:rPr lang="fr-CA" altLang="fr-FR" sz="2800" dirty="0" smtClean="0">
                <a:solidFill>
                  <a:srgbClr val="18768D"/>
                </a:solidFill>
              </a:rPr>
              <a:t>moins :</a:t>
            </a:r>
            <a:endParaRPr lang="fr-CA" altLang="fr-FR" sz="2800" dirty="0"/>
          </a:p>
          <a:p>
            <a:pPr lvl="4" eaLnBrk="1" hangingPunct="1">
              <a:buFont typeface="Arial" panose="020B0604020202020204" pitchFamily="34" charset="0"/>
              <a:buChar char="•"/>
              <a:defRPr/>
            </a:pPr>
            <a:r>
              <a:rPr lang="fr-CA" altLang="fr-FR" sz="2800" dirty="0" smtClean="0">
                <a:solidFill>
                  <a:srgbClr val="18768D"/>
                </a:solidFill>
              </a:rPr>
              <a:t>4 des 6 dernières années</a:t>
            </a:r>
          </a:p>
          <a:p>
            <a:pPr lvl="2" eaLnBrk="1" hangingPunct="1">
              <a:buFontTx/>
              <a:buNone/>
              <a:defRPr/>
            </a:pPr>
            <a:endParaRPr lang="fr-CA" altLang="fr-FR" sz="800" dirty="0" smtClean="0"/>
          </a:p>
          <a:p>
            <a:pPr lvl="2" eaLnBrk="1" hangingPunct="1">
              <a:buFont typeface="Arial" panose="020B0604020202020204" pitchFamily="34" charset="0"/>
              <a:buChar char="•"/>
              <a:defRPr/>
            </a:pPr>
            <a:r>
              <a:rPr lang="fr-CA" altLang="fr-FR" dirty="0" smtClean="0"/>
              <a:t> </a:t>
            </a:r>
            <a:r>
              <a:rPr lang="fr-CA" altLang="fr-FR" sz="2800" dirty="0" smtClean="0"/>
              <a:t>Être déclaré(e) invalide </a:t>
            </a:r>
            <a:r>
              <a:rPr lang="fr-CA" altLang="fr-FR" sz="2800" b="1" dirty="0" smtClean="0"/>
              <a:t>par l’équipe </a:t>
            </a:r>
          </a:p>
          <a:p>
            <a:pPr marL="457200" lvl="1" indent="0" eaLnBrk="1" hangingPunct="1">
              <a:buFont typeface="Arial" panose="020B0604020202020204" pitchFamily="34" charset="0"/>
              <a:buNone/>
              <a:defRPr/>
            </a:pPr>
            <a:r>
              <a:rPr lang="fr-CA" altLang="fr-FR" b="1" dirty="0"/>
              <a:t> </a:t>
            </a:r>
            <a:r>
              <a:rPr lang="fr-CA" altLang="fr-FR" b="1" dirty="0" smtClean="0"/>
              <a:t>        médicale de Retraite Québec </a:t>
            </a:r>
          </a:p>
          <a:p>
            <a:pPr marL="0" indent="0" eaLnBrk="1" hangingPunct="1">
              <a:buFont typeface="Arial" panose="020B0604020202020204" pitchFamily="34" charset="0"/>
              <a:buNone/>
              <a:defRPr/>
            </a:pPr>
            <a:endParaRPr lang="fr-CA" altLang="fr-FR" dirty="0" smtClean="0"/>
          </a:p>
        </p:txBody>
      </p:sp>
      <p:sp>
        <p:nvSpPr>
          <p:cNvPr id="36868"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17893CD4-CB05-41BE-AFBF-193BA09CDBE3}" type="slidenum">
              <a:rPr lang="fr-FR" altLang="fr-FR" sz="1200">
                <a:solidFill>
                  <a:srgbClr val="898989"/>
                </a:solidFill>
              </a:rPr>
              <a:pPr/>
              <a:t>27</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736667128"/>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pour invalidité</a:t>
            </a:r>
          </a:p>
        </p:txBody>
      </p:sp>
      <p:sp>
        <p:nvSpPr>
          <p:cNvPr id="37891" name="Rectangle 3"/>
          <p:cNvSpPr>
            <a:spLocks noGrp="1" noChangeArrowheads="1"/>
          </p:cNvSpPr>
          <p:nvPr>
            <p:ph idx="1"/>
            <p:custDataLst>
              <p:tags r:id="rId2"/>
            </p:custDataLst>
          </p:nvPr>
        </p:nvSpPr>
        <p:spPr>
          <a:xfrm>
            <a:off x="684213" y="1447800"/>
            <a:ext cx="8280400" cy="5068887"/>
          </a:xfrm>
        </p:spPr>
        <p:txBody>
          <a:bodyPr>
            <a:normAutofit/>
          </a:bodyPr>
          <a:lstStyle/>
          <a:p>
            <a:pPr lvl="1" eaLnBrk="1" hangingPunct="1">
              <a:buFont typeface="Arial" charset="0"/>
              <a:buNone/>
            </a:pPr>
            <a:r>
              <a:rPr lang="fr-CA" altLang="fr-FR" dirty="0" smtClean="0"/>
              <a:t>   </a:t>
            </a:r>
            <a:r>
              <a:rPr lang="fr-CA" altLang="fr-FR" sz="3200" dirty="0" smtClean="0"/>
              <a:t>L’équipe médicale de Retraite Québec peut vous déclarer invalide si votre incapacité est </a:t>
            </a:r>
          </a:p>
          <a:p>
            <a:pPr lvl="1" eaLnBrk="1" hangingPunct="1">
              <a:buFont typeface="Arial" charset="0"/>
              <a:buNone/>
            </a:pPr>
            <a:r>
              <a:rPr lang="fr-CA" altLang="fr-FR" sz="3200" b="1" dirty="0" smtClean="0">
                <a:solidFill>
                  <a:srgbClr val="18768D"/>
                </a:solidFill>
              </a:rPr>
              <a:t>  grave et permanente</a:t>
            </a:r>
            <a:r>
              <a:rPr lang="fr-CA" altLang="fr-FR" sz="3200" b="1" dirty="0" smtClean="0"/>
              <a:t>.</a:t>
            </a:r>
          </a:p>
          <a:p>
            <a:pPr lvl="1" eaLnBrk="1" hangingPunct="1">
              <a:buFontTx/>
              <a:buNone/>
            </a:pPr>
            <a:r>
              <a:rPr lang="fr-CA" altLang="fr-FR" dirty="0" smtClean="0">
                <a:latin typeface="Minion Semibold" charset="0"/>
              </a:rPr>
              <a:t>		      </a:t>
            </a:r>
            <a:endParaRPr lang="fr-CA" altLang="fr-FR" sz="800" dirty="0" smtClean="0">
              <a:latin typeface="Minion Semibold" charset="0"/>
            </a:endParaRPr>
          </a:p>
          <a:p>
            <a:pPr lvl="1" eaLnBrk="1" hangingPunct="1">
              <a:buFontTx/>
              <a:buNone/>
            </a:pPr>
            <a:endParaRPr lang="fr-CA" altLang="fr-FR" sz="800" dirty="0" smtClean="0">
              <a:latin typeface="Minion Semibold" charset="0"/>
            </a:endParaRPr>
          </a:p>
          <a:p>
            <a:pPr marL="914400" lvl="2" indent="0" eaLnBrk="1" hangingPunct="1">
              <a:buFont typeface="Arial" charset="0"/>
              <a:buNone/>
            </a:pPr>
            <a:r>
              <a:rPr lang="fr-CA" altLang="fr-FR" sz="2800" b="1" dirty="0" smtClean="0"/>
              <a:t>« Invalidité 60 » : </a:t>
            </a:r>
            <a:r>
              <a:rPr lang="fr-CA" altLang="fr-FR" sz="2800" dirty="0" smtClean="0">
                <a:solidFill>
                  <a:srgbClr val="18768D"/>
                </a:solidFill>
              </a:rPr>
              <a:t>votre état de santé vous empêche d’occuper l’emploi rémunéré que vous occupiez lorsque vous êtes devenu(e) invalide.</a:t>
            </a:r>
            <a:r>
              <a:rPr lang="fr-CA" altLang="fr-FR" sz="2800" dirty="0" smtClean="0">
                <a:solidFill>
                  <a:srgbClr val="18768D"/>
                </a:solidFill>
                <a:hlinkClick r:id="rId6" action="ppaction://hlinksldjump"/>
              </a:rPr>
              <a:t>     </a:t>
            </a:r>
          </a:p>
          <a:p>
            <a:pPr marL="0" indent="0" eaLnBrk="1" hangingPunct="1">
              <a:buFont typeface="Arial" charset="0"/>
              <a:buNone/>
            </a:pPr>
            <a:endParaRPr lang="fr-CA" altLang="fr-FR" sz="2800" dirty="0" smtClean="0"/>
          </a:p>
        </p:txBody>
      </p:sp>
      <p:sp>
        <p:nvSpPr>
          <p:cNvPr id="37892"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E78FA243-3C3C-4DC5-8C9B-75A95588A473}" type="slidenum">
              <a:rPr lang="fr-FR" altLang="fr-FR" sz="1200">
                <a:solidFill>
                  <a:srgbClr val="898989"/>
                </a:solidFill>
              </a:rPr>
              <a:pPr/>
              <a:t>28</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2980468713"/>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Prestations pour invalidité</a:t>
            </a:r>
          </a:p>
        </p:txBody>
      </p:sp>
      <p:sp>
        <p:nvSpPr>
          <p:cNvPr id="111619" name="Rectangle 3"/>
          <p:cNvSpPr>
            <a:spLocks noGrp="1" noChangeArrowheads="1"/>
          </p:cNvSpPr>
          <p:nvPr>
            <p:ph idx="1"/>
            <p:custDataLst>
              <p:tags r:id="rId2"/>
            </p:custDataLst>
          </p:nvPr>
        </p:nvSpPr>
        <p:spPr>
          <a:xfrm>
            <a:off x="1258888" y="1412875"/>
            <a:ext cx="8229600" cy="4525963"/>
          </a:xfrm>
        </p:spPr>
        <p:txBody>
          <a:bodyPr/>
          <a:lstStyle/>
          <a:p>
            <a:pPr marL="0" indent="0" eaLnBrk="1" hangingPunct="1">
              <a:buFont typeface="Arial" panose="020B0604020202020204" pitchFamily="34" charset="0"/>
              <a:buNone/>
              <a:defRPr/>
            </a:pPr>
            <a:r>
              <a:rPr lang="fr-CA" altLang="fr-FR" dirty="0" smtClean="0"/>
              <a:t>Rente d’invalidité</a:t>
            </a:r>
            <a:endParaRPr lang="fr-CA" altLang="fr-FR" b="1" dirty="0" smtClean="0">
              <a:latin typeface="Minion Bold Italic" charset="0"/>
            </a:endParaRPr>
          </a:p>
          <a:p>
            <a:pPr lvl="1" eaLnBrk="1" hangingPunct="1">
              <a:buFont typeface="Arial" panose="020B0604020202020204" pitchFamily="34" charset="0"/>
              <a:buChar char="•"/>
              <a:defRPr/>
            </a:pPr>
            <a:r>
              <a:rPr lang="fr-CA" altLang="fr-FR" dirty="0" smtClean="0"/>
              <a:t> Montant mensuel maximal de </a:t>
            </a:r>
          </a:p>
          <a:p>
            <a:pPr lvl="1" eaLnBrk="1" hangingPunct="1">
              <a:buFontTx/>
              <a:buNone/>
              <a:defRPr/>
            </a:pPr>
            <a:r>
              <a:rPr lang="fr-CA" altLang="fr-FR" sz="3000" b="1" dirty="0" smtClean="0"/>
              <a:t>     </a:t>
            </a:r>
            <a:r>
              <a:rPr lang="fr-CA" altLang="fr-FR" sz="3000" b="1" dirty="0" smtClean="0">
                <a:solidFill>
                  <a:srgbClr val="18768D"/>
                </a:solidFill>
              </a:rPr>
              <a:t>1 362,27 </a:t>
            </a:r>
            <a:r>
              <a:rPr lang="fr-CA" altLang="fr-FR" b="1" dirty="0" smtClean="0">
                <a:solidFill>
                  <a:srgbClr val="18768D"/>
                </a:solidFill>
              </a:rPr>
              <a:t>$</a:t>
            </a:r>
          </a:p>
          <a:p>
            <a:pPr eaLnBrk="1" hangingPunct="1">
              <a:buFontTx/>
              <a:buNone/>
              <a:defRPr/>
            </a:pPr>
            <a:endParaRPr lang="fr-CA" altLang="fr-FR" b="1" dirty="0" smtClean="0"/>
          </a:p>
          <a:p>
            <a:pPr marL="0" indent="0" eaLnBrk="1" hangingPunct="1">
              <a:buFont typeface="Arial" panose="020B0604020202020204" pitchFamily="34" charset="0"/>
              <a:buNone/>
              <a:defRPr/>
            </a:pPr>
            <a:r>
              <a:rPr lang="fr-CA" altLang="fr-FR" dirty="0" smtClean="0"/>
              <a:t>Rente d</a:t>
            </a:r>
            <a:r>
              <a:rPr lang="fr-FR" altLang="fr-FR" dirty="0" smtClean="0"/>
              <a:t>’</a:t>
            </a:r>
            <a:r>
              <a:rPr lang="fr-CA" altLang="fr-FR" dirty="0" smtClean="0"/>
              <a:t>enfant de personne invalide</a:t>
            </a:r>
          </a:p>
          <a:p>
            <a:pPr lvl="1" eaLnBrk="1" hangingPunct="1">
              <a:lnSpc>
                <a:spcPct val="30000"/>
              </a:lnSpc>
              <a:buFontTx/>
              <a:buNone/>
              <a:defRPr/>
            </a:pPr>
            <a:r>
              <a:rPr lang="fr-CA" altLang="fr-FR" dirty="0" smtClean="0"/>
              <a:t>	</a:t>
            </a:r>
          </a:p>
          <a:p>
            <a:pPr lvl="1" eaLnBrk="1" hangingPunct="1">
              <a:buFont typeface="Arial" panose="020B0604020202020204" pitchFamily="34" charset="0"/>
              <a:buChar char="•"/>
              <a:defRPr/>
            </a:pPr>
            <a:r>
              <a:rPr lang="fr-CA" altLang="fr-FR" dirty="0" smtClean="0"/>
              <a:t> Enfants de </a:t>
            </a:r>
            <a:r>
              <a:rPr lang="fr-CA" altLang="fr-FR" b="1" dirty="0" smtClean="0">
                <a:solidFill>
                  <a:srgbClr val="18768D"/>
                </a:solidFill>
              </a:rPr>
              <a:t>moins de 18 ans</a:t>
            </a:r>
          </a:p>
          <a:p>
            <a:pPr lvl="1" eaLnBrk="1" hangingPunct="1">
              <a:buFont typeface="Arial" panose="020B0604020202020204" pitchFamily="34" charset="0"/>
              <a:buChar char="•"/>
              <a:defRPr/>
            </a:pPr>
            <a:r>
              <a:rPr lang="fr-CA" altLang="fr-FR" dirty="0" smtClean="0"/>
              <a:t> Montant mensuel de</a:t>
            </a:r>
            <a:r>
              <a:rPr lang="fr-CA" altLang="fr-FR" sz="2400" dirty="0" smtClean="0"/>
              <a:t> </a:t>
            </a:r>
            <a:r>
              <a:rPr lang="fr-FR" altLang="fr-FR" b="1" dirty="0" smtClean="0">
                <a:solidFill>
                  <a:srgbClr val="18768D"/>
                </a:solidFill>
              </a:rPr>
              <a:t>79,46</a:t>
            </a:r>
            <a:r>
              <a:rPr lang="fr-CA" altLang="fr-FR" b="1" dirty="0" smtClean="0">
                <a:solidFill>
                  <a:srgbClr val="18768D"/>
                </a:solidFill>
              </a:rPr>
              <a:t> $</a:t>
            </a:r>
            <a:r>
              <a:rPr lang="fr-CA" altLang="fr-FR" sz="3000" b="1" dirty="0" smtClean="0">
                <a:solidFill>
                  <a:srgbClr val="18768D"/>
                </a:solidFill>
              </a:rPr>
              <a:t> </a:t>
            </a:r>
          </a:p>
          <a:p>
            <a:pPr eaLnBrk="1" hangingPunct="1">
              <a:buFont typeface="Arial" panose="020B0604020202020204" pitchFamily="34" charset="0"/>
              <a:buChar char="•"/>
              <a:defRPr/>
            </a:pPr>
            <a:endParaRPr lang="fr-CA" altLang="fr-FR" sz="3000" b="1" dirty="0" smtClean="0"/>
          </a:p>
        </p:txBody>
      </p:sp>
      <p:sp>
        <p:nvSpPr>
          <p:cNvPr id="38916"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B9DAABBA-BF3D-430B-9CA5-C98D55140B9B}" type="slidenum">
              <a:rPr lang="fr-FR" altLang="fr-FR" sz="1200">
                <a:solidFill>
                  <a:srgbClr val="898989"/>
                </a:solidFill>
              </a:rPr>
              <a:pPr/>
              <a:t>29</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815767206"/>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custDataLst>
              <p:tags r:id="rId1"/>
            </p:custDataLst>
          </p:nvPr>
        </p:nvSpPr>
        <p:spPr>
          <a:xfrm>
            <a:off x="0" y="150813"/>
            <a:ext cx="9144000" cy="1143000"/>
          </a:xfrm>
        </p:spPr>
        <p:txBody>
          <a:bodyPr rtlCol="0">
            <a:normAutofit fontScale="90000"/>
          </a:bodyPr>
          <a:lstStyle/>
          <a:p>
            <a:pPr algn="ctr" eaLnBrk="1" fontAlgn="auto" hangingPunct="1">
              <a:spcAft>
                <a:spcPts val="0"/>
              </a:spcAft>
              <a:defRPr/>
            </a:pPr>
            <a:r>
              <a:rPr lang="fr-CA" altLang="fr-FR" dirty="0" smtClean="0"/>
              <a:t/>
            </a:r>
            <a:br>
              <a:rPr lang="fr-CA" altLang="fr-FR" dirty="0" smtClean="0"/>
            </a:br>
            <a:r>
              <a:rPr lang="fr-CA" altLang="fr-FR" sz="4900" dirty="0" smtClean="0"/>
              <a:t>Montant additionnel pour invalidité</a:t>
            </a:r>
          </a:p>
        </p:txBody>
      </p:sp>
      <p:sp>
        <p:nvSpPr>
          <p:cNvPr id="111619" name="Rectangle 3"/>
          <p:cNvSpPr>
            <a:spLocks noGrp="1" noChangeArrowheads="1"/>
          </p:cNvSpPr>
          <p:nvPr>
            <p:ph idx="1"/>
            <p:custDataLst>
              <p:tags r:id="rId2"/>
            </p:custDataLst>
          </p:nvPr>
        </p:nvSpPr>
        <p:spPr>
          <a:xfrm>
            <a:off x="684213" y="1981200"/>
            <a:ext cx="8185150" cy="4525962"/>
          </a:xfrm>
        </p:spPr>
        <p:txBody>
          <a:bodyPr/>
          <a:lstStyle/>
          <a:p>
            <a:pPr eaLnBrk="1" hangingPunct="1">
              <a:buFont typeface="Arial" panose="020B0604020202020204" pitchFamily="34" charset="0"/>
              <a:buChar char="•"/>
              <a:defRPr/>
            </a:pPr>
            <a:r>
              <a:rPr lang="fr-CA" altLang="fr-FR" sz="3000" dirty="0" smtClean="0"/>
              <a:t>Bénéficiaire d’une rente de retraite de</a:t>
            </a:r>
            <a:br>
              <a:rPr lang="fr-CA" altLang="fr-FR" sz="3000" dirty="0" smtClean="0"/>
            </a:br>
            <a:r>
              <a:rPr lang="fr-CA" altLang="fr-FR" sz="3000" b="1" dirty="0" smtClean="0">
                <a:solidFill>
                  <a:srgbClr val="18768D"/>
                </a:solidFill>
              </a:rPr>
              <a:t>âgé(e)</a:t>
            </a:r>
            <a:r>
              <a:rPr lang="fr-CA" altLang="fr-FR" sz="3000" b="1" dirty="0" smtClean="0"/>
              <a:t> </a:t>
            </a:r>
            <a:r>
              <a:rPr lang="fr-CA" altLang="fr-FR" sz="3000" b="1" dirty="0" smtClean="0">
                <a:solidFill>
                  <a:srgbClr val="18768D"/>
                </a:solidFill>
              </a:rPr>
              <a:t>de</a:t>
            </a:r>
            <a:r>
              <a:rPr lang="fr-CA" altLang="fr-FR" sz="3000" b="1" dirty="0" smtClean="0"/>
              <a:t> </a:t>
            </a:r>
            <a:r>
              <a:rPr lang="fr-CA" altLang="fr-FR" sz="3000" b="1" dirty="0" smtClean="0">
                <a:solidFill>
                  <a:srgbClr val="18768D"/>
                </a:solidFill>
              </a:rPr>
              <a:t>moins de 65 ans</a:t>
            </a:r>
          </a:p>
          <a:p>
            <a:pPr marL="0" indent="0" eaLnBrk="1" hangingPunct="1">
              <a:buFont typeface="Arial" panose="020B0604020202020204" pitchFamily="34" charset="0"/>
              <a:buNone/>
              <a:defRPr/>
            </a:pPr>
            <a:endParaRPr lang="fr-CA" altLang="fr-FR" sz="800" b="1" dirty="0" smtClean="0">
              <a:solidFill>
                <a:srgbClr val="18768D"/>
              </a:solidFill>
            </a:endParaRPr>
          </a:p>
          <a:p>
            <a:pPr eaLnBrk="1" hangingPunct="1">
              <a:buFont typeface="Arial" panose="020B0604020202020204" pitchFamily="34" charset="0"/>
              <a:buChar char="•"/>
              <a:defRPr/>
            </a:pPr>
            <a:r>
              <a:rPr lang="fr-CA" altLang="fr-FR" sz="3000" dirty="0" smtClean="0"/>
              <a:t>Ayant cotisé au moins </a:t>
            </a:r>
            <a:r>
              <a:rPr lang="fr-CA" altLang="fr-FR" sz="3000" b="1" dirty="0" smtClean="0">
                <a:solidFill>
                  <a:srgbClr val="18768D"/>
                </a:solidFill>
              </a:rPr>
              <a:t>4 des 6 dernières années</a:t>
            </a:r>
          </a:p>
          <a:p>
            <a:pPr marL="0" indent="0" eaLnBrk="1" hangingPunct="1">
              <a:buFont typeface="Arial" panose="020B0604020202020204" pitchFamily="34" charset="0"/>
              <a:buNone/>
              <a:defRPr/>
            </a:pPr>
            <a:endParaRPr lang="fr-CA" altLang="fr-FR" sz="900" b="1" dirty="0" smtClean="0">
              <a:solidFill>
                <a:srgbClr val="18768D"/>
              </a:solidFill>
            </a:endParaRPr>
          </a:p>
          <a:p>
            <a:pPr eaLnBrk="1" hangingPunct="1">
              <a:buFont typeface="Arial" panose="020B0604020202020204" pitchFamily="34" charset="0"/>
              <a:buChar char="•"/>
              <a:defRPr/>
            </a:pPr>
            <a:r>
              <a:rPr lang="fr-CA" altLang="fr-FR" sz="3000" b="1" dirty="0" smtClean="0">
                <a:solidFill>
                  <a:srgbClr val="18768D"/>
                </a:solidFill>
              </a:rPr>
              <a:t>Invalidité totale </a:t>
            </a:r>
            <a:r>
              <a:rPr lang="fr-CA" altLang="fr-FR" sz="3000" dirty="0" smtClean="0"/>
              <a:t>reconnue après 6 mois suivant la date de mise en paiement de la rente de retraite</a:t>
            </a:r>
          </a:p>
          <a:p>
            <a:pPr marL="0" indent="0" eaLnBrk="1" hangingPunct="1">
              <a:buFont typeface="Arial" panose="020B0604020202020204" pitchFamily="34" charset="0"/>
              <a:buNone/>
              <a:defRPr/>
            </a:pPr>
            <a:endParaRPr lang="fr-CA" altLang="fr-FR" sz="900" dirty="0" smtClean="0"/>
          </a:p>
          <a:p>
            <a:pPr eaLnBrk="1" hangingPunct="1">
              <a:buFont typeface="Arial" panose="020B0604020202020204" pitchFamily="34" charset="0"/>
              <a:buChar char="•"/>
              <a:defRPr/>
            </a:pPr>
            <a:r>
              <a:rPr lang="fr-CA" altLang="fr-FR" sz="3000" dirty="0" smtClean="0"/>
              <a:t>Montant fixe de </a:t>
            </a:r>
            <a:r>
              <a:rPr lang="fr-CA" altLang="fr-FR" sz="3000" b="1" dirty="0" smtClean="0">
                <a:solidFill>
                  <a:srgbClr val="18768D"/>
                </a:solidFill>
              </a:rPr>
              <a:t>496,33 $</a:t>
            </a:r>
            <a:r>
              <a:rPr lang="fr-CA" altLang="fr-FR" sz="3000" dirty="0" smtClean="0">
                <a:solidFill>
                  <a:srgbClr val="18768D"/>
                </a:solidFill>
              </a:rPr>
              <a:t> </a:t>
            </a:r>
          </a:p>
        </p:txBody>
      </p:sp>
      <p:sp>
        <p:nvSpPr>
          <p:cNvPr id="39940"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FC38C2F1-1D85-4E02-A38E-2EFAE8079D40}" type="slidenum">
              <a:rPr lang="fr-FR" altLang="fr-FR" sz="1200">
                <a:solidFill>
                  <a:srgbClr val="898989"/>
                </a:solidFill>
              </a:rPr>
              <a:pPr/>
              <a:t>30</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3146289118"/>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Un régime en évolution </a:t>
            </a:r>
          </a:p>
        </p:txBody>
      </p:sp>
      <p:sp>
        <p:nvSpPr>
          <p:cNvPr id="33795" name="Rectangle 3"/>
          <p:cNvSpPr>
            <a:spLocks noGrp="1" noChangeArrowheads="1"/>
          </p:cNvSpPr>
          <p:nvPr>
            <p:ph idx="1"/>
            <p:custDataLst>
              <p:tags r:id="rId2"/>
            </p:custDataLst>
          </p:nvPr>
        </p:nvSpPr>
        <p:spPr>
          <a:xfrm>
            <a:off x="755650" y="1371600"/>
            <a:ext cx="7931150" cy="4572000"/>
          </a:xfrm>
        </p:spPr>
        <p:txBody>
          <a:bodyPr rtlCol="0">
            <a:normAutofit lnSpcReduction="10000"/>
          </a:bodyPr>
          <a:lstStyle/>
          <a:p>
            <a:pPr marL="0" indent="0" eaLnBrk="1" fontAlgn="auto" hangingPunct="1">
              <a:spcAft>
                <a:spcPts val="0"/>
              </a:spcAft>
              <a:buFont typeface="Arial" panose="020B0604020202020204" pitchFamily="34" charset="0"/>
              <a:buNone/>
              <a:defRPr/>
            </a:pPr>
            <a:r>
              <a:rPr lang="fr-CA" sz="2800" b="1" dirty="0" smtClean="0"/>
              <a:t>Vieillissement de la population</a:t>
            </a:r>
          </a:p>
          <a:p>
            <a:pPr eaLnBrk="1" fontAlgn="auto" hangingPunct="1">
              <a:lnSpc>
                <a:spcPct val="30000"/>
              </a:lnSpc>
              <a:spcAft>
                <a:spcPts val="0"/>
              </a:spcAft>
              <a:buFont typeface="Arial"/>
              <a:buChar char="•"/>
              <a:defRPr/>
            </a:pPr>
            <a:endParaRPr lang="fr-CA" sz="2000" dirty="0" smtClean="0"/>
          </a:p>
          <a:p>
            <a:pPr lvl="1" eaLnBrk="1" fontAlgn="auto" hangingPunct="1">
              <a:spcAft>
                <a:spcPts val="0"/>
              </a:spcAft>
              <a:buFont typeface="Arial" panose="020B0604020202020204" pitchFamily="34" charset="0"/>
              <a:buChar char="•"/>
              <a:defRPr/>
            </a:pPr>
            <a:r>
              <a:rPr lang="fr-CA" sz="2400" dirty="0" smtClean="0">
                <a:solidFill>
                  <a:srgbClr val="18768D"/>
                </a:solidFill>
              </a:rPr>
              <a:t>1966 : </a:t>
            </a:r>
            <a:r>
              <a:rPr lang="fr-CA" sz="2400" b="1" dirty="0" smtClean="0">
                <a:solidFill>
                  <a:srgbClr val="18768D"/>
                </a:solidFill>
              </a:rPr>
              <a:t>8</a:t>
            </a:r>
            <a:r>
              <a:rPr lang="fr-CA" sz="2400" dirty="0" smtClean="0">
                <a:solidFill>
                  <a:srgbClr val="18768D"/>
                </a:solidFill>
              </a:rPr>
              <a:t> travailleurs pour </a:t>
            </a:r>
            <a:r>
              <a:rPr lang="fr-CA" sz="2400" b="1" dirty="0" smtClean="0">
                <a:solidFill>
                  <a:srgbClr val="18768D"/>
                </a:solidFill>
              </a:rPr>
              <a:t>1 </a:t>
            </a:r>
            <a:r>
              <a:rPr lang="fr-CA" sz="2400" dirty="0" smtClean="0">
                <a:solidFill>
                  <a:srgbClr val="18768D"/>
                </a:solidFill>
              </a:rPr>
              <a:t>personne (65 ans +)</a:t>
            </a:r>
          </a:p>
          <a:p>
            <a:pPr lvl="1" eaLnBrk="1" fontAlgn="auto" hangingPunct="1">
              <a:spcAft>
                <a:spcPts val="0"/>
              </a:spcAft>
              <a:buFont typeface="Arial" panose="020B0604020202020204" pitchFamily="34" charset="0"/>
              <a:buChar char="•"/>
              <a:defRPr/>
            </a:pPr>
            <a:r>
              <a:rPr lang="fr-CA" sz="2400" dirty="0" smtClean="0">
                <a:solidFill>
                  <a:srgbClr val="18768D"/>
                </a:solidFill>
              </a:rPr>
              <a:t>2013 : </a:t>
            </a:r>
            <a:r>
              <a:rPr lang="fr-CA" sz="2400" b="1" dirty="0" smtClean="0">
                <a:solidFill>
                  <a:srgbClr val="18768D"/>
                </a:solidFill>
              </a:rPr>
              <a:t>4 </a:t>
            </a:r>
            <a:r>
              <a:rPr lang="fr-CA" sz="2400" dirty="0" smtClean="0">
                <a:solidFill>
                  <a:srgbClr val="18768D"/>
                </a:solidFill>
              </a:rPr>
              <a:t>travailleurs pour </a:t>
            </a:r>
            <a:r>
              <a:rPr lang="fr-CA" sz="2400" b="1" dirty="0" smtClean="0">
                <a:solidFill>
                  <a:srgbClr val="18768D"/>
                </a:solidFill>
              </a:rPr>
              <a:t>1</a:t>
            </a:r>
            <a:r>
              <a:rPr lang="fr-CA" sz="2400" dirty="0" smtClean="0">
                <a:solidFill>
                  <a:srgbClr val="18768D"/>
                </a:solidFill>
              </a:rPr>
              <a:t> personne (65 ans +)</a:t>
            </a:r>
          </a:p>
          <a:p>
            <a:pPr lvl="1" eaLnBrk="1" fontAlgn="auto" hangingPunct="1">
              <a:spcAft>
                <a:spcPts val="0"/>
              </a:spcAft>
              <a:buFont typeface="Arial" panose="020B0604020202020204" pitchFamily="34" charset="0"/>
              <a:buChar char="•"/>
              <a:defRPr/>
            </a:pPr>
            <a:r>
              <a:rPr lang="fr-CA" sz="2400" dirty="0" smtClean="0">
                <a:solidFill>
                  <a:srgbClr val="18768D"/>
                </a:solidFill>
              </a:rPr>
              <a:t>2020 : </a:t>
            </a:r>
            <a:r>
              <a:rPr lang="fr-CA" sz="2400" b="1" dirty="0" smtClean="0">
                <a:solidFill>
                  <a:srgbClr val="18768D"/>
                </a:solidFill>
              </a:rPr>
              <a:t>3 </a:t>
            </a:r>
            <a:r>
              <a:rPr lang="fr-CA" sz="2400" dirty="0" smtClean="0">
                <a:solidFill>
                  <a:srgbClr val="18768D"/>
                </a:solidFill>
              </a:rPr>
              <a:t>travailleurs pour </a:t>
            </a:r>
            <a:r>
              <a:rPr lang="fr-CA" sz="2400" b="1" dirty="0" smtClean="0">
                <a:solidFill>
                  <a:srgbClr val="18768D"/>
                </a:solidFill>
              </a:rPr>
              <a:t>1 </a:t>
            </a:r>
            <a:r>
              <a:rPr lang="fr-CA" sz="2400" dirty="0" smtClean="0">
                <a:solidFill>
                  <a:srgbClr val="18768D"/>
                </a:solidFill>
              </a:rPr>
              <a:t>personne</a:t>
            </a:r>
            <a:r>
              <a:rPr lang="fr-CA" sz="2400" b="1" dirty="0" smtClean="0">
                <a:solidFill>
                  <a:srgbClr val="18768D"/>
                </a:solidFill>
              </a:rPr>
              <a:t> </a:t>
            </a:r>
            <a:r>
              <a:rPr lang="fr-CA" sz="2400" dirty="0" smtClean="0">
                <a:solidFill>
                  <a:srgbClr val="18768D"/>
                </a:solidFill>
              </a:rPr>
              <a:t>(65 ans +)</a:t>
            </a:r>
          </a:p>
          <a:p>
            <a:pPr lvl="1" eaLnBrk="1" fontAlgn="auto" hangingPunct="1">
              <a:spcAft>
                <a:spcPts val="0"/>
              </a:spcAft>
              <a:buFont typeface="Arial" panose="020B0604020202020204" pitchFamily="34" charset="0"/>
              <a:buChar char="•"/>
              <a:defRPr/>
            </a:pPr>
            <a:r>
              <a:rPr lang="fr-CA" sz="2400" dirty="0" smtClean="0">
                <a:solidFill>
                  <a:srgbClr val="18768D"/>
                </a:solidFill>
              </a:rPr>
              <a:t>2030 : </a:t>
            </a:r>
            <a:r>
              <a:rPr lang="fr-CA" sz="2400" b="1" dirty="0" smtClean="0">
                <a:solidFill>
                  <a:srgbClr val="18768D"/>
                </a:solidFill>
              </a:rPr>
              <a:t>2</a:t>
            </a:r>
            <a:r>
              <a:rPr lang="fr-CA" sz="2400" dirty="0" smtClean="0">
                <a:solidFill>
                  <a:srgbClr val="18768D"/>
                </a:solidFill>
              </a:rPr>
              <a:t> travailleurs pour </a:t>
            </a:r>
            <a:r>
              <a:rPr lang="fr-CA" sz="2400" b="1" dirty="0" smtClean="0">
                <a:solidFill>
                  <a:srgbClr val="18768D"/>
                </a:solidFill>
              </a:rPr>
              <a:t>1 </a:t>
            </a:r>
            <a:r>
              <a:rPr lang="fr-CA" sz="2400" dirty="0" smtClean="0">
                <a:solidFill>
                  <a:srgbClr val="18768D"/>
                </a:solidFill>
              </a:rPr>
              <a:t>personne</a:t>
            </a:r>
            <a:r>
              <a:rPr lang="fr-CA" sz="2400" b="1" dirty="0" smtClean="0">
                <a:solidFill>
                  <a:srgbClr val="18768D"/>
                </a:solidFill>
              </a:rPr>
              <a:t> </a:t>
            </a:r>
            <a:r>
              <a:rPr lang="fr-CA" sz="2400" dirty="0" smtClean="0">
                <a:solidFill>
                  <a:srgbClr val="18768D"/>
                </a:solidFill>
              </a:rPr>
              <a:t>(65 ans +)</a:t>
            </a:r>
          </a:p>
          <a:p>
            <a:pPr lvl="1" eaLnBrk="1" fontAlgn="auto" hangingPunct="1">
              <a:lnSpc>
                <a:spcPct val="20000"/>
              </a:lnSpc>
              <a:spcAft>
                <a:spcPts val="0"/>
              </a:spcAft>
              <a:buFontTx/>
              <a:buNone/>
              <a:defRPr/>
            </a:pPr>
            <a:endParaRPr lang="fr-CA" sz="2000" dirty="0" smtClean="0"/>
          </a:p>
          <a:p>
            <a:pPr marL="0" indent="0" eaLnBrk="1" fontAlgn="auto" hangingPunct="1">
              <a:spcAft>
                <a:spcPts val="0"/>
              </a:spcAft>
              <a:buFont typeface="Arial" panose="020B0604020202020204" pitchFamily="34" charset="0"/>
              <a:buNone/>
              <a:defRPr/>
            </a:pPr>
            <a:r>
              <a:rPr lang="fr-CA" sz="2800" b="1" dirty="0" smtClean="0"/>
              <a:t>Enjeux</a:t>
            </a:r>
          </a:p>
          <a:p>
            <a:pPr eaLnBrk="1" fontAlgn="auto" hangingPunct="1">
              <a:lnSpc>
                <a:spcPct val="30000"/>
              </a:lnSpc>
              <a:spcAft>
                <a:spcPts val="0"/>
              </a:spcAft>
              <a:buFont typeface="Arial"/>
              <a:buChar char="•"/>
              <a:defRPr/>
            </a:pPr>
            <a:endParaRPr lang="fr-CA" sz="2000" dirty="0" smtClean="0"/>
          </a:p>
          <a:p>
            <a:pPr lvl="1" eaLnBrk="1" fontAlgn="auto" hangingPunct="1">
              <a:spcAft>
                <a:spcPts val="0"/>
              </a:spcAft>
              <a:buFont typeface="Arial" panose="020B0604020202020204" pitchFamily="34" charset="0"/>
              <a:buChar char="•"/>
              <a:defRPr/>
            </a:pPr>
            <a:r>
              <a:rPr lang="fr-CA" sz="2400" dirty="0" smtClean="0">
                <a:solidFill>
                  <a:srgbClr val="18768D"/>
                </a:solidFill>
              </a:rPr>
              <a:t>Maintenir l’équilibre financier du Régime</a:t>
            </a:r>
          </a:p>
          <a:p>
            <a:pPr lvl="1" eaLnBrk="1" fontAlgn="auto" hangingPunct="1">
              <a:spcAft>
                <a:spcPts val="0"/>
              </a:spcAft>
              <a:buFont typeface="Arial" panose="020B0604020202020204" pitchFamily="34" charset="0"/>
              <a:buChar char="•"/>
              <a:defRPr/>
            </a:pPr>
            <a:r>
              <a:rPr lang="fr-CA" sz="2400" dirty="0" smtClean="0">
                <a:solidFill>
                  <a:srgbClr val="18768D"/>
                </a:solidFill>
              </a:rPr>
              <a:t>Préserver l’équité entre les générations</a:t>
            </a:r>
          </a:p>
          <a:p>
            <a:pPr lvl="1" eaLnBrk="1" fontAlgn="auto" hangingPunct="1">
              <a:spcAft>
                <a:spcPts val="0"/>
              </a:spcAft>
              <a:buFont typeface="Arial" panose="020B0604020202020204" pitchFamily="34" charset="0"/>
              <a:buChar char="•"/>
              <a:defRPr/>
            </a:pPr>
            <a:r>
              <a:rPr lang="fr-CA" sz="2400" dirty="0" smtClean="0">
                <a:solidFill>
                  <a:srgbClr val="18768D"/>
                </a:solidFill>
              </a:rPr>
              <a:t>Encourager les travailleurs à rester plus longtemps sur le marché du travail</a:t>
            </a:r>
          </a:p>
        </p:txBody>
      </p:sp>
      <p:sp>
        <p:nvSpPr>
          <p:cNvPr id="40964"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CDF6E263-44CB-47F0-B668-34BA2E7450A5}" type="slidenum">
              <a:rPr lang="fr-FR" altLang="fr-FR" sz="1200">
                <a:solidFill>
                  <a:srgbClr val="898989"/>
                </a:solidFill>
              </a:rPr>
              <a:pPr/>
              <a:t>31</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101228853"/>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custDataLst>
              <p:tags r:id="rId1"/>
            </p:custDataLst>
          </p:nvPr>
        </p:nvSpPr>
        <p:spPr>
          <a:xfrm>
            <a:off x="457200" y="150813"/>
            <a:ext cx="8229600" cy="1143000"/>
          </a:xfrm>
        </p:spPr>
        <p:txBody>
          <a:bodyPr/>
          <a:lstStyle/>
          <a:p>
            <a:pPr algn="ctr" eaLnBrk="1" hangingPunct="1"/>
            <a:r>
              <a:rPr lang="fr-CA" altLang="fr-FR" smtClean="0"/>
              <a:t>Un régime en évolution </a:t>
            </a:r>
          </a:p>
        </p:txBody>
      </p:sp>
      <p:sp>
        <p:nvSpPr>
          <p:cNvPr id="33795" name="Rectangle 3"/>
          <p:cNvSpPr>
            <a:spLocks noGrp="1" noChangeArrowheads="1"/>
          </p:cNvSpPr>
          <p:nvPr>
            <p:ph idx="1"/>
            <p:custDataLst>
              <p:tags r:id="rId2"/>
            </p:custDataLst>
          </p:nvPr>
        </p:nvSpPr>
        <p:spPr>
          <a:xfrm>
            <a:off x="1042988" y="1784350"/>
            <a:ext cx="7400925" cy="4572000"/>
          </a:xfrm>
        </p:spPr>
        <p:txBody>
          <a:bodyPr rtlCol="0">
            <a:normAutofit/>
          </a:bodyPr>
          <a:lstStyle/>
          <a:p>
            <a:pPr marL="0" indent="0" eaLnBrk="1" fontAlgn="auto" hangingPunct="1">
              <a:lnSpc>
                <a:spcPct val="100000"/>
              </a:lnSpc>
              <a:spcAft>
                <a:spcPts val="0"/>
              </a:spcAft>
              <a:buFont typeface="Arial" panose="020B0604020202020204" pitchFamily="34" charset="0"/>
              <a:buNone/>
              <a:defRPr/>
            </a:pPr>
            <a:r>
              <a:rPr lang="fr-CA" sz="2800" b="1" dirty="0" smtClean="0"/>
              <a:t>Mesures mises en place</a:t>
            </a:r>
          </a:p>
          <a:p>
            <a:pPr lvl="1" eaLnBrk="1" fontAlgn="auto" hangingPunct="1">
              <a:lnSpc>
                <a:spcPct val="90000"/>
              </a:lnSpc>
              <a:spcAft>
                <a:spcPts val="0"/>
              </a:spcAft>
              <a:buFontTx/>
              <a:buNone/>
              <a:defRPr/>
            </a:pPr>
            <a:endParaRPr lang="fr-CA" sz="1400" dirty="0" smtClean="0"/>
          </a:p>
          <a:p>
            <a:pPr lvl="1" eaLnBrk="1" fontAlgn="auto" hangingPunct="1">
              <a:spcAft>
                <a:spcPts val="0"/>
              </a:spcAft>
              <a:buFont typeface="Arial" panose="020B0604020202020204" pitchFamily="34" charset="0"/>
              <a:buChar char="•"/>
              <a:defRPr/>
            </a:pPr>
            <a:r>
              <a:rPr lang="fr-CA" sz="2400" dirty="0" smtClean="0">
                <a:solidFill>
                  <a:srgbClr val="18768D"/>
                </a:solidFill>
              </a:rPr>
              <a:t>Évaluation actuarielle (tous les </a:t>
            </a:r>
            <a:r>
              <a:rPr lang="fr-CA" sz="2400" dirty="0">
                <a:solidFill>
                  <a:srgbClr val="18768D"/>
                </a:solidFill>
              </a:rPr>
              <a:t>3</a:t>
            </a:r>
            <a:r>
              <a:rPr lang="fr-CA" sz="2400" dirty="0" smtClean="0">
                <a:solidFill>
                  <a:srgbClr val="18768D"/>
                </a:solidFill>
              </a:rPr>
              <a:t> ans)</a:t>
            </a:r>
          </a:p>
          <a:p>
            <a:pPr lvl="1" eaLnBrk="1" fontAlgn="auto" hangingPunct="1">
              <a:spcAft>
                <a:spcPts val="0"/>
              </a:spcAft>
              <a:buFont typeface="Arial" panose="020B0604020202020204" pitchFamily="34" charset="0"/>
              <a:buChar char="•"/>
              <a:defRPr/>
            </a:pPr>
            <a:r>
              <a:rPr lang="fr-CA" sz="2400" dirty="0" smtClean="0">
                <a:solidFill>
                  <a:srgbClr val="18768D"/>
                </a:solidFill>
              </a:rPr>
              <a:t>Consultation publique (tous les </a:t>
            </a:r>
            <a:r>
              <a:rPr lang="fr-FR" sz="2400" dirty="0">
                <a:solidFill>
                  <a:srgbClr val="18768D"/>
                </a:solidFill>
              </a:rPr>
              <a:t>6</a:t>
            </a:r>
            <a:r>
              <a:rPr lang="fr-CA" sz="2400" dirty="0" smtClean="0">
                <a:solidFill>
                  <a:srgbClr val="18768D"/>
                </a:solidFill>
              </a:rPr>
              <a:t> ans)</a:t>
            </a:r>
          </a:p>
          <a:p>
            <a:pPr lvl="1" eaLnBrk="1" fontAlgn="auto" hangingPunct="1">
              <a:spcAft>
                <a:spcPts val="0"/>
              </a:spcAft>
              <a:buFont typeface="Arial" panose="020B0604020202020204" pitchFamily="34" charset="0"/>
              <a:buChar char="•"/>
              <a:defRPr/>
            </a:pPr>
            <a:r>
              <a:rPr lang="fr-CA" sz="2400" dirty="0" smtClean="0">
                <a:solidFill>
                  <a:srgbClr val="18768D"/>
                </a:solidFill>
              </a:rPr>
              <a:t>Mécanisme d’ajustement automatique du taux de cotisation</a:t>
            </a:r>
          </a:p>
          <a:p>
            <a:pPr lvl="1" eaLnBrk="1" fontAlgn="auto" hangingPunct="1">
              <a:spcAft>
                <a:spcPts val="0"/>
              </a:spcAft>
              <a:buFont typeface="Arial" panose="020B0604020202020204" pitchFamily="34" charset="0"/>
              <a:buChar char="•"/>
              <a:defRPr/>
            </a:pPr>
            <a:r>
              <a:rPr lang="fr-CA" sz="2400" dirty="0">
                <a:solidFill>
                  <a:srgbClr val="18768D"/>
                </a:solidFill>
              </a:rPr>
              <a:t>Stabilité du financement du Régime à long terme</a:t>
            </a:r>
          </a:p>
          <a:p>
            <a:pPr algn="ctr" eaLnBrk="1" fontAlgn="auto" hangingPunct="1">
              <a:lnSpc>
                <a:spcPct val="100000"/>
              </a:lnSpc>
              <a:spcAft>
                <a:spcPts val="0"/>
              </a:spcAft>
              <a:buFontTx/>
              <a:buNone/>
              <a:defRPr/>
            </a:pPr>
            <a:endParaRPr lang="fr-CA" sz="2400" b="1" dirty="0" smtClean="0">
              <a:latin typeface="Times Semibold" charset="0"/>
            </a:endParaRPr>
          </a:p>
          <a:p>
            <a:pPr marL="0" indent="0" eaLnBrk="1" fontAlgn="auto" hangingPunct="1">
              <a:lnSpc>
                <a:spcPct val="100000"/>
              </a:lnSpc>
              <a:spcAft>
                <a:spcPts val="0"/>
              </a:spcAft>
              <a:buFont typeface="Arial" panose="020B0604020202020204" pitchFamily="34" charset="0"/>
              <a:buNone/>
              <a:defRPr/>
            </a:pPr>
            <a:endParaRPr lang="fr-CA" sz="2800" dirty="0" smtClean="0"/>
          </a:p>
        </p:txBody>
      </p:sp>
      <p:sp>
        <p:nvSpPr>
          <p:cNvPr id="41988"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76D0BA07-F457-45FB-A087-A50FE590B64E}" type="slidenum">
              <a:rPr lang="fr-FR" altLang="fr-FR" sz="1200">
                <a:solidFill>
                  <a:srgbClr val="898989"/>
                </a:solidFill>
              </a:rPr>
              <a:pPr/>
              <a:t>32</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1549192962"/>
      </p:ext>
    </p:extLst>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custDataLst>
              <p:tags r:id="rId1"/>
            </p:custDataLst>
          </p:nvPr>
        </p:nvSpPr>
        <p:spPr>
          <a:xfrm>
            <a:off x="395288" y="0"/>
            <a:ext cx="8137525" cy="1295400"/>
          </a:xfrm>
        </p:spPr>
        <p:txBody>
          <a:bodyPr/>
          <a:lstStyle/>
          <a:p>
            <a:pPr algn="ctr" eaLnBrk="1" hangingPunct="1"/>
            <a:r>
              <a:rPr lang="fr-CA" altLang="fr-FR" smtClean="0"/>
              <a:t>Mon dossier</a:t>
            </a:r>
          </a:p>
        </p:txBody>
      </p:sp>
      <p:sp>
        <p:nvSpPr>
          <p:cNvPr id="76803" name="Rectangle 3"/>
          <p:cNvSpPr>
            <a:spLocks noGrp="1" noChangeArrowheads="1"/>
          </p:cNvSpPr>
          <p:nvPr>
            <p:ph idx="1"/>
            <p:custDataLst>
              <p:tags r:id="rId2"/>
            </p:custDataLst>
          </p:nvPr>
        </p:nvSpPr>
        <p:spPr>
          <a:xfrm>
            <a:off x="395288" y="1219200"/>
            <a:ext cx="8748712" cy="4964113"/>
          </a:xfrm>
        </p:spPr>
        <p:txBody>
          <a:bodyPr rtlCol="0">
            <a:normAutofit lnSpcReduction="10000"/>
          </a:bodyPr>
          <a:lstStyle/>
          <a:p>
            <a:pPr eaLnBrk="1" fontAlgn="auto" hangingPunct="1">
              <a:spcAft>
                <a:spcPts val="0"/>
              </a:spcAft>
              <a:buFontTx/>
              <a:buNone/>
              <a:defRPr/>
            </a:pPr>
            <a:r>
              <a:rPr lang="fr-CA" altLang="fr-FR" b="1" i="1" dirty="0">
                <a:solidFill>
                  <a:srgbClr val="18768D"/>
                </a:solidFill>
              </a:rPr>
              <a:t>Mon dossier, </a:t>
            </a:r>
            <a:r>
              <a:rPr lang="fr-CA" altLang="fr-FR" sz="2800" b="1" dirty="0" smtClean="0"/>
              <a:t>c’est un service </a:t>
            </a:r>
            <a:r>
              <a:rPr lang="fr-CA" altLang="fr-FR" sz="2800" dirty="0" smtClean="0"/>
              <a:t>en ligne :</a:t>
            </a:r>
          </a:p>
          <a:p>
            <a:pPr eaLnBrk="1" fontAlgn="auto" hangingPunct="1">
              <a:spcAft>
                <a:spcPts val="0"/>
              </a:spcAft>
              <a:buFont typeface="Wingdings" panose="05000000000000000000" pitchFamily="2" charset="2"/>
              <a:buChar char="ü"/>
              <a:defRPr/>
            </a:pPr>
            <a:r>
              <a:rPr lang="fr-CA" altLang="fr-FR" sz="2800" b="1" dirty="0"/>
              <a:t>p</a:t>
            </a:r>
            <a:r>
              <a:rPr lang="fr-CA" altLang="fr-FR" sz="2800" b="1" dirty="0" smtClean="0"/>
              <a:t>ersonnalisé et sécuritaire </a:t>
            </a:r>
            <a:r>
              <a:rPr lang="fr-CA" altLang="fr-FR" sz="2800" dirty="0" smtClean="0"/>
              <a:t>(</a:t>
            </a:r>
            <a:r>
              <a:rPr lang="fr-CA" altLang="fr-FR" sz="2800" dirty="0" err="1" smtClean="0"/>
              <a:t>clicSÉQUR</a:t>
            </a:r>
            <a:r>
              <a:rPr lang="fr-CA" altLang="fr-FR" sz="2800" dirty="0" smtClean="0"/>
              <a:t>)</a:t>
            </a:r>
            <a:endParaRPr lang="fr-CA" altLang="fr-FR" sz="2800" dirty="0"/>
          </a:p>
          <a:p>
            <a:pPr eaLnBrk="1" fontAlgn="auto" hangingPunct="1">
              <a:spcAft>
                <a:spcPts val="0"/>
              </a:spcAft>
              <a:buFont typeface="Wingdings" panose="05000000000000000000" pitchFamily="2" charset="2"/>
              <a:buChar char="ü"/>
              <a:defRPr/>
            </a:pPr>
            <a:r>
              <a:rPr lang="fr-CA" altLang="fr-FR" sz="2800" b="1" dirty="0"/>
              <a:t>a</a:t>
            </a:r>
            <a:r>
              <a:rPr lang="fr-CA" altLang="fr-FR" sz="2800" b="1" dirty="0" smtClean="0"/>
              <a:t>ccessible en tout temps.</a:t>
            </a:r>
          </a:p>
          <a:p>
            <a:pPr eaLnBrk="1" fontAlgn="auto" hangingPunct="1">
              <a:spcAft>
                <a:spcPts val="0"/>
              </a:spcAft>
              <a:buFont typeface="Wingdings" panose="05000000000000000000" pitchFamily="2" charset="2"/>
              <a:buChar char="ü"/>
              <a:defRPr/>
            </a:pPr>
            <a:endParaRPr lang="fr-CA" altLang="fr-FR" sz="2800" b="1" dirty="0"/>
          </a:p>
          <a:p>
            <a:pPr marL="0" indent="0" eaLnBrk="1" fontAlgn="auto" hangingPunct="1">
              <a:spcAft>
                <a:spcPts val="0"/>
              </a:spcAft>
              <a:buFont typeface="Arial" panose="020B0604020202020204" pitchFamily="34" charset="0"/>
              <a:buNone/>
              <a:defRPr/>
            </a:pPr>
            <a:r>
              <a:rPr lang="fr-CA" altLang="fr-FR" sz="2800" b="1" dirty="0" smtClean="0"/>
              <a:t>Grâce à </a:t>
            </a:r>
            <a:r>
              <a:rPr lang="fr-CA" altLang="fr-FR" sz="2800" b="1" i="1" dirty="0" smtClean="0">
                <a:solidFill>
                  <a:srgbClr val="18768D"/>
                </a:solidFill>
              </a:rPr>
              <a:t>Mon dossier</a:t>
            </a:r>
            <a:r>
              <a:rPr lang="fr-CA" altLang="fr-FR" sz="2800" b="1" dirty="0" smtClean="0"/>
              <a:t>, vous pouvez :</a:t>
            </a:r>
          </a:p>
          <a:p>
            <a:pPr lvl="1">
              <a:buFont typeface="Arial" panose="020B0604020202020204" pitchFamily="34" charset="0"/>
              <a:buChar char="•"/>
              <a:defRPr/>
            </a:pPr>
            <a:r>
              <a:rPr lang="fr-CA" sz="2400" dirty="0" smtClean="0">
                <a:solidFill>
                  <a:srgbClr val="18768D"/>
                </a:solidFill>
              </a:rPr>
              <a:t>consulter ou mettre à jour votre dossier </a:t>
            </a:r>
          </a:p>
          <a:p>
            <a:pPr lvl="1">
              <a:buFont typeface="Arial" panose="020B0604020202020204" pitchFamily="34" charset="0"/>
              <a:buChar char="•"/>
              <a:defRPr/>
            </a:pPr>
            <a:r>
              <a:rPr lang="fr-CA" sz="2400" dirty="0" smtClean="0">
                <a:solidFill>
                  <a:srgbClr val="18768D"/>
                </a:solidFill>
              </a:rPr>
              <a:t>faire une demande et suivre son cheminement </a:t>
            </a:r>
          </a:p>
          <a:p>
            <a:pPr lvl="1">
              <a:buFont typeface="Arial" panose="020B0604020202020204" pitchFamily="34" charset="0"/>
              <a:buChar char="•"/>
              <a:defRPr/>
            </a:pPr>
            <a:r>
              <a:rPr lang="fr-CA" sz="2400" dirty="0" smtClean="0">
                <a:solidFill>
                  <a:srgbClr val="18768D"/>
                </a:solidFill>
              </a:rPr>
              <a:t>connaître les montants de vos rentes ou prestations </a:t>
            </a:r>
          </a:p>
          <a:p>
            <a:pPr lvl="1">
              <a:buFont typeface="Arial" panose="020B0604020202020204" pitchFamily="34" charset="0"/>
              <a:buChar char="•"/>
              <a:defRPr/>
            </a:pPr>
            <a:r>
              <a:rPr lang="fr-CA" sz="2400" dirty="0" smtClean="0">
                <a:solidFill>
                  <a:srgbClr val="18768D"/>
                </a:solidFill>
              </a:rPr>
              <a:t>accéder à tous nos services en ligne </a:t>
            </a:r>
          </a:p>
          <a:p>
            <a:pPr lvl="1">
              <a:buFont typeface="Arial" panose="020B0604020202020204" pitchFamily="34" charset="0"/>
              <a:buChar char="•"/>
              <a:defRPr/>
            </a:pPr>
            <a:r>
              <a:rPr lang="fr-CA" sz="2400" dirty="0" smtClean="0">
                <a:solidFill>
                  <a:srgbClr val="18768D"/>
                </a:solidFill>
              </a:rPr>
              <a:t>découvrir des trucs et astuces personnalisés concernant la planification financière de votre retraite.</a:t>
            </a:r>
          </a:p>
          <a:p>
            <a:pPr lvl="2" eaLnBrk="1" fontAlgn="auto" hangingPunct="1">
              <a:lnSpc>
                <a:spcPct val="90000"/>
              </a:lnSpc>
              <a:spcAft>
                <a:spcPts val="0"/>
              </a:spcAft>
              <a:buFontTx/>
              <a:buNone/>
              <a:defRPr/>
            </a:pPr>
            <a:endParaRPr lang="fr-CA" altLang="fr-FR" sz="1050" dirty="0" smtClean="0"/>
          </a:p>
          <a:p>
            <a:pPr lvl="1" eaLnBrk="1" fontAlgn="auto" hangingPunct="1">
              <a:lnSpc>
                <a:spcPct val="0"/>
              </a:lnSpc>
              <a:spcAft>
                <a:spcPts val="0"/>
              </a:spcAft>
              <a:buFontTx/>
              <a:buNone/>
              <a:defRPr/>
            </a:pPr>
            <a:r>
              <a:rPr lang="fr-CA" altLang="fr-FR" sz="2400" dirty="0" smtClean="0"/>
              <a:t>          </a:t>
            </a:r>
          </a:p>
          <a:p>
            <a:pPr lvl="2" eaLnBrk="1" fontAlgn="auto" hangingPunct="1">
              <a:lnSpc>
                <a:spcPct val="90000"/>
              </a:lnSpc>
              <a:spcAft>
                <a:spcPts val="0"/>
              </a:spcAft>
              <a:buFont typeface="Arial"/>
              <a:buChar char="•"/>
              <a:defRPr/>
            </a:pPr>
            <a:endParaRPr lang="fr-CA" altLang="fr-FR" sz="1600" dirty="0" smtClean="0"/>
          </a:p>
          <a:p>
            <a:pPr lvl="2" eaLnBrk="1" fontAlgn="auto" hangingPunct="1">
              <a:lnSpc>
                <a:spcPct val="25000"/>
              </a:lnSpc>
              <a:spcAft>
                <a:spcPts val="0"/>
              </a:spcAft>
              <a:buFontTx/>
              <a:buNone/>
              <a:defRPr/>
            </a:pPr>
            <a:endParaRPr lang="fr-CA" altLang="fr-FR" sz="1800" dirty="0" smtClean="0"/>
          </a:p>
          <a:p>
            <a:pPr algn="ctr" eaLnBrk="1" fontAlgn="auto" hangingPunct="1">
              <a:spcAft>
                <a:spcPts val="0"/>
              </a:spcAft>
              <a:buFontTx/>
              <a:buNone/>
              <a:defRPr/>
            </a:pPr>
            <a:endParaRPr lang="fr-CA" altLang="fr-FR" sz="3600" i="1" dirty="0" smtClean="0"/>
          </a:p>
          <a:p>
            <a:pPr eaLnBrk="1" fontAlgn="auto" hangingPunct="1">
              <a:spcAft>
                <a:spcPts val="0"/>
              </a:spcAft>
              <a:buFont typeface="Arial"/>
              <a:buChar char="•"/>
              <a:defRPr/>
            </a:pPr>
            <a:endParaRPr lang="fr-CA" altLang="fr-FR" sz="2400" dirty="0" smtClean="0"/>
          </a:p>
        </p:txBody>
      </p:sp>
      <p:sp>
        <p:nvSpPr>
          <p:cNvPr id="43012"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2B432100-E5EA-4061-A25B-030A4F4F8C17}" type="slidenum">
              <a:rPr lang="fr-FR" altLang="fr-FR" sz="1200">
                <a:solidFill>
                  <a:srgbClr val="898989"/>
                </a:solidFill>
              </a:rPr>
              <a:pPr/>
              <a:t>33</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3734083978"/>
      </p:ext>
    </p:extLst>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custDataLst>
              <p:tags r:id="rId1"/>
            </p:custDataLst>
          </p:nvPr>
        </p:nvSpPr>
        <p:spPr>
          <a:xfrm>
            <a:off x="395288" y="0"/>
            <a:ext cx="7993062" cy="1295400"/>
          </a:xfrm>
        </p:spPr>
        <p:txBody>
          <a:bodyPr/>
          <a:lstStyle/>
          <a:p>
            <a:pPr algn="ctr" eaLnBrk="1" hangingPunct="1"/>
            <a:r>
              <a:rPr lang="fr-CA" altLang="fr-FR" smtClean="0"/>
              <a:t> Services en ligne et outils</a:t>
            </a:r>
          </a:p>
        </p:txBody>
      </p:sp>
      <p:sp>
        <p:nvSpPr>
          <p:cNvPr id="44035" name="Rectangle 3"/>
          <p:cNvSpPr>
            <a:spLocks noGrp="1" noChangeArrowheads="1"/>
          </p:cNvSpPr>
          <p:nvPr>
            <p:ph idx="1"/>
            <p:custDataLst>
              <p:tags r:id="rId2"/>
            </p:custDataLst>
          </p:nvPr>
        </p:nvSpPr>
        <p:spPr>
          <a:xfrm>
            <a:off x="1187450" y="1412875"/>
            <a:ext cx="8229600" cy="4824413"/>
          </a:xfrm>
        </p:spPr>
        <p:txBody>
          <a:bodyPr/>
          <a:lstStyle/>
          <a:p>
            <a:pPr eaLnBrk="1" hangingPunct="1"/>
            <a:r>
              <a:rPr lang="fr-CA" altLang="fr-FR" sz="2800" b="1" smtClean="0"/>
              <a:t>SimulRetraite</a:t>
            </a:r>
          </a:p>
          <a:p>
            <a:pPr eaLnBrk="1" hangingPunct="1"/>
            <a:r>
              <a:rPr lang="fr-CA" altLang="fr-FR" sz="2800" smtClean="0">
                <a:solidFill>
                  <a:srgbClr val="18768D"/>
                </a:solidFill>
              </a:rPr>
              <a:t>SimulR (outil simplifié)</a:t>
            </a:r>
          </a:p>
          <a:p>
            <a:pPr eaLnBrk="1" hangingPunct="1"/>
            <a:r>
              <a:rPr lang="fr-CA" altLang="fr-FR" sz="2800" b="1" smtClean="0"/>
              <a:t>Demande de rente de retraite </a:t>
            </a:r>
          </a:p>
          <a:p>
            <a:pPr eaLnBrk="1" hangingPunct="1"/>
            <a:r>
              <a:rPr lang="fr-CA" altLang="fr-FR" sz="2800" b="1" smtClean="0"/>
              <a:t>Relevé de participation </a:t>
            </a:r>
          </a:p>
          <a:p>
            <a:pPr eaLnBrk="1" hangingPunct="1"/>
            <a:r>
              <a:rPr lang="fr-CA" altLang="fr-FR" sz="2800" smtClean="0">
                <a:solidFill>
                  <a:srgbClr val="18768D"/>
                </a:solidFill>
              </a:rPr>
              <a:t>Demande de prestations de survivants</a:t>
            </a:r>
          </a:p>
          <a:p>
            <a:pPr eaLnBrk="1" hangingPunct="1"/>
            <a:r>
              <a:rPr lang="fr-CA" altLang="fr-FR" sz="2800" b="1" smtClean="0"/>
              <a:t>Autres services </a:t>
            </a:r>
            <a:r>
              <a:rPr lang="fr-CA" altLang="fr-FR" sz="2800" b="1" smtClean="0">
                <a:hlinkClick r:id="rId6" action="ppaction://hlinksldjump"/>
              </a:rPr>
              <a:t>                         </a:t>
            </a:r>
            <a:r>
              <a:rPr lang="fr-CA" altLang="fr-FR" sz="2400" b="1" smtClean="0">
                <a:hlinkClick r:id="rId6" action="ppaction://hlinksldjump"/>
              </a:rPr>
              <a:t>      </a:t>
            </a:r>
            <a:endParaRPr lang="fr-CA" altLang="fr-FR" sz="2400" b="1" smtClean="0"/>
          </a:p>
          <a:p>
            <a:pPr lvl="1" eaLnBrk="1" hangingPunct="1">
              <a:lnSpc>
                <a:spcPct val="80000"/>
              </a:lnSpc>
            </a:pPr>
            <a:r>
              <a:rPr lang="fr-CA" altLang="fr-FR" sz="2400" b="1" smtClean="0"/>
              <a:t>Dépôt direct au Canada</a:t>
            </a:r>
          </a:p>
          <a:p>
            <a:pPr lvl="1" eaLnBrk="1" hangingPunct="1">
              <a:lnSpc>
                <a:spcPct val="80000"/>
              </a:lnSpc>
            </a:pPr>
            <a:r>
              <a:rPr lang="fr-CA" altLang="fr-FR" sz="2400" b="1" smtClean="0"/>
              <a:t>Changement d’adresse </a:t>
            </a:r>
            <a:r>
              <a:rPr lang="fr-CA" altLang="fr-FR" sz="2400" smtClean="0"/>
              <a:t>(SQCA) </a:t>
            </a:r>
          </a:p>
          <a:p>
            <a:pPr lvl="1" eaLnBrk="1" hangingPunct="1">
              <a:lnSpc>
                <a:spcPct val="80000"/>
              </a:lnSpc>
            </a:pPr>
            <a:r>
              <a:rPr lang="fr-FR" altLang="fr-FR" sz="2400" smtClean="0">
                <a:solidFill>
                  <a:srgbClr val="18768D"/>
                </a:solidFill>
              </a:rPr>
              <a:t>Demande de duplicata de relevés d’impôt</a:t>
            </a:r>
          </a:p>
          <a:p>
            <a:pPr lvl="1" eaLnBrk="1" hangingPunct="1">
              <a:lnSpc>
                <a:spcPct val="80000"/>
              </a:lnSpc>
            </a:pPr>
            <a:r>
              <a:rPr lang="fr-FR" altLang="fr-FR" sz="2400" smtClean="0">
                <a:solidFill>
                  <a:srgbClr val="18768D"/>
                </a:solidFill>
              </a:rPr>
              <a:t>Demande de retenue d’impôt</a:t>
            </a:r>
            <a:r>
              <a:rPr lang="fr-CA" altLang="fr-FR" sz="2400" smtClean="0">
                <a:solidFill>
                  <a:srgbClr val="18768D"/>
                </a:solidFill>
              </a:rPr>
              <a:t> </a:t>
            </a:r>
          </a:p>
          <a:p>
            <a:pPr lvl="2" eaLnBrk="1" hangingPunct="1">
              <a:lnSpc>
                <a:spcPct val="20000"/>
              </a:lnSpc>
            </a:pPr>
            <a:endParaRPr lang="fr-CA" altLang="fr-FR" sz="2000" smtClean="0"/>
          </a:p>
          <a:p>
            <a:pPr lvl="2" eaLnBrk="1" hangingPunct="1">
              <a:lnSpc>
                <a:spcPct val="25000"/>
              </a:lnSpc>
            </a:pPr>
            <a:endParaRPr lang="fr-CA" altLang="fr-FR" sz="1800" smtClean="0"/>
          </a:p>
          <a:p>
            <a:pPr algn="ctr" eaLnBrk="1" hangingPunct="1">
              <a:buFontTx/>
              <a:buNone/>
            </a:pPr>
            <a:endParaRPr lang="fr-CA" altLang="fr-FR" sz="3600" i="1" smtClean="0"/>
          </a:p>
          <a:p>
            <a:pPr eaLnBrk="1" hangingPunct="1"/>
            <a:endParaRPr lang="fr-CA" altLang="fr-FR" sz="2400" smtClean="0"/>
          </a:p>
        </p:txBody>
      </p:sp>
      <p:sp>
        <p:nvSpPr>
          <p:cNvPr id="44036" name="Espace réservé du numéro de diapositive 5"/>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B15DD81A-CCD8-4703-83B3-C79EF74EDBDC}" type="slidenum">
              <a:rPr lang="fr-FR" altLang="fr-FR" sz="1200">
                <a:solidFill>
                  <a:srgbClr val="898989"/>
                </a:solidFill>
              </a:rPr>
              <a:pPr/>
              <a:t>34</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793572485"/>
      </p:ext>
    </p:extLst>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re 1"/>
          <p:cNvSpPr>
            <a:spLocks noGrp="1"/>
          </p:cNvSpPr>
          <p:nvPr>
            <p:ph type="title"/>
            <p:custDataLst>
              <p:tags r:id="rId1"/>
            </p:custDataLst>
          </p:nvPr>
        </p:nvSpPr>
        <p:spPr>
          <a:xfrm>
            <a:off x="457200" y="150813"/>
            <a:ext cx="8229600" cy="1143000"/>
          </a:xfrm>
        </p:spPr>
        <p:txBody>
          <a:bodyPr/>
          <a:lstStyle/>
          <a:p>
            <a:pPr algn="ctr" eaLnBrk="1" hangingPunct="1"/>
            <a:r>
              <a:rPr lang="fr-CA" altLang="fr-FR" smtClean="0"/>
              <a:t>Publications</a:t>
            </a:r>
          </a:p>
        </p:txBody>
      </p:sp>
      <p:graphicFrame>
        <p:nvGraphicFramePr>
          <p:cNvPr id="5" name="Espace réservé du contenu 4"/>
          <p:cNvGraphicFramePr>
            <a:graphicFrameLocks noGrp="1"/>
          </p:cNvGraphicFramePr>
          <p:nvPr>
            <p:ph idx="1"/>
            <p:custDataLst>
              <p:tags r:id="rId2"/>
            </p:custDataLst>
          </p:nvPr>
        </p:nvGraphicFramePr>
        <p:xfrm>
          <a:off x="457200" y="1414463"/>
          <a:ext cx="8229600" cy="45259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5060" name="Espace réservé du numéro de diapositive 3"/>
          <p:cNvSpPr>
            <a:spLocks noGrp="1"/>
          </p:cNvSpPr>
          <p:nvPr>
            <p:ph type="sldNum" sz="quarter" idx="12"/>
            <p:custDataLst>
              <p:tags r:id="rId3"/>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B1C7F31E-212B-4337-9993-23FB3D6EC08E}" type="slidenum">
              <a:rPr lang="fr-FR" altLang="fr-FR" sz="1200">
                <a:solidFill>
                  <a:srgbClr val="898989"/>
                </a:solidFill>
              </a:rPr>
              <a:pPr/>
              <a:t>35</a:t>
            </a:fld>
            <a:endParaRPr lang="fr-FR" altLang="fr-FR" sz="1200">
              <a:solidFill>
                <a:srgbClr val="898989"/>
              </a:solidFill>
              <a:latin typeface="Times" pitchFamily="99" charset="0"/>
            </a:endParaRPr>
          </a:p>
        </p:txBody>
      </p:sp>
    </p:spTree>
    <p:extLst>
      <p:ext uri="{BB962C8B-B14F-4D97-AF65-F5344CB8AC3E}">
        <p14:creationId xmlns:p14="http://schemas.microsoft.com/office/powerpoint/2010/main" val="3807287571"/>
      </p:ext>
    </p:extLst>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custDataLst>
              <p:tags r:id="rId1"/>
            </p:custDataLst>
          </p:nvPr>
        </p:nvSpPr>
        <p:spPr>
          <a:xfrm>
            <a:off x="2057400" y="188912"/>
            <a:ext cx="7280275" cy="769937"/>
          </a:xfrm>
          <a:prstGeom prst="rect">
            <a:avLst/>
          </a:prstGeom>
          <a:noFill/>
        </p:spPr>
        <p:txBody>
          <a:bodyPr wrap="square">
            <a:spAutoFit/>
          </a:bodyPr>
          <a:lstStyle/>
          <a:p>
            <a:pPr algn="ctr">
              <a:defRPr/>
            </a:pPr>
            <a:r>
              <a:rPr lang="fr-CA" sz="4400" b="1" dirty="0">
                <a:solidFill>
                  <a:srgbClr val="18768D"/>
                </a:solidFill>
                <a:latin typeface="+mj-lt"/>
              </a:rPr>
              <a:t>Relevé de participation </a:t>
            </a:r>
          </a:p>
        </p:txBody>
      </p:sp>
      <p:pic>
        <p:nvPicPr>
          <p:cNvPr id="46083" name="Image 2"/>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2286000" y="1752600"/>
            <a:ext cx="6934200"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6989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custDataLst>
              <p:tags r:id="rId1"/>
            </p:custDataLst>
          </p:nvPr>
        </p:nvSpPr>
        <p:spPr>
          <a:xfrm>
            <a:off x="838200" y="55563"/>
            <a:ext cx="8305800" cy="769441"/>
          </a:xfrm>
          <a:prstGeom prst="rect">
            <a:avLst/>
          </a:prstGeom>
          <a:noFill/>
        </p:spPr>
        <p:txBody>
          <a:bodyPr wrap="square">
            <a:spAutoFit/>
          </a:bodyPr>
          <a:lstStyle/>
          <a:p>
            <a:pPr>
              <a:defRPr/>
            </a:pPr>
            <a:r>
              <a:rPr lang="fr-CA" sz="4400" b="1" dirty="0">
                <a:solidFill>
                  <a:srgbClr val="18768D"/>
                </a:solidFill>
                <a:latin typeface="+mj-lt"/>
              </a:rPr>
              <a:t>           Relevé de participation </a:t>
            </a:r>
          </a:p>
        </p:txBody>
      </p:sp>
      <p:pic>
        <p:nvPicPr>
          <p:cNvPr id="47107" name="Image 1"/>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3243263" y="825500"/>
            <a:ext cx="5519737" cy="60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722645"/>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custDataLst>
              <p:tags r:id="rId1"/>
            </p:custDataLst>
          </p:nvPr>
        </p:nvSpPr>
        <p:spPr>
          <a:xfrm>
            <a:off x="990600" y="115888"/>
            <a:ext cx="8153400" cy="769937"/>
          </a:xfrm>
          <a:prstGeom prst="rect">
            <a:avLst/>
          </a:prstGeom>
          <a:noFill/>
        </p:spPr>
        <p:txBody>
          <a:bodyPr wrap="square">
            <a:spAutoFit/>
          </a:bodyPr>
          <a:lstStyle/>
          <a:p>
            <a:pPr algn="ctr">
              <a:defRPr/>
            </a:pPr>
            <a:r>
              <a:rPr lang="fr-CA" sz="4400" b="1" dirty="0">
                <a:solidFill>
                  <a:srgbClr val="18768D"/>
                </a:solidFill>
                <a:latin typeface="+mj-lt"/>
              </a:rPr>
              <a:t>Relevé de participation</a:t>
            </a:r>
          </a:p>
        </p:txBody>
      </p:sp>
      <p:pic>
        <p:nvPicPr>
          <p:cNvPr id="48131" name="Image 1"/>
          <p:cNvPicPr>
            <a:picLocks noChangeAspect="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3044825" y="1052513"/>
            <a:ext cx="5718175" cy="5805487"/>
          </a:xfrm>
          <a:prstGeom prst="rect">
            <a:avLst/>
          </a:prstGeom>
          <a:solidFill>
            <a:schemeClr val="tx2">
              <a:lumMod val="40000"/>
              <a:lumOff val="60000"/>
            </a:schemeClr>
          </a:solidFill>
          <a:ln>
            <a:noFill/>
          </a:ln>
          <a:extLst/>
        </p:spPr>
      </p:pic>
      <p:sp>
        <p:nvSpPr>
          <p:cNvPr id="4" name="Rectangle à coins arrondis 3"/>
          <p:cNvSpPr/>
          <p:nvPr>
            <p:custDataLst>
              <p:tags r:id="rId3"/>
            </p:custDataLst>
          </p:nvPr>
        </p:nvSpPr>
        <p:spPr>
          <a:xfrm>
            <a:off x="3067050" y="1844675"/>
            <a:ext cx="5543550" cy="720725"/>
          </a:xfrm>
          <a:prstGeom prst="roundRect">
            <a:avLst/>
          </a:prstGeom>
          <a:solidFill>
            <a:schemeClr val="tx2">
              <a:lumMod val="40000"/>
              <a:lumOff val="60000"/>
            </a:schemeClr>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CA" sz="1600" dirty="0">
                <a:solidFill>
                  <a:schemeClr val="tx1"/>
                </a:solidFill>
              </a:rPr>
              <a:t>L’estimation des prestations tient compte de la période durant laquelle vous étiez admissible à des prestations familiales pour un ou des enfants de moins de 7 ans. </a:t>
            </a:r>
          </a:p>
        </p:txBody>
      </p:sp>
    </p:spTree>
    <p:extLst>
      <p:ext uri="{BB962C8B-B14F-4D97-AF65-F5344CB8AC3E}">
        <p14:creationId xmlns:p14="http://schemas.microsoft.com/office/powerpoint/2010/main" val="439468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p:cNvSpPr txBox="1"/>
          <p:nvPr>
            <p:custDataLst>
              <p:tags r:id="rId1"/>
            </p:custDataLst>
          </p:nvPr>
        </p:nvSpPr>
        <p:spPr>
          <a:xfrm>
            <a:off x="1371600" y="188913"/>
            <a:ext cx="7772400" cy="769937"/>
          </a:xfrm>
          <a:prstGeom prst="rect">
            <a:avLst/>
          </a:prstGeom>
          <a:noFill/>
        </p:spPr>
        <p:txBody>
          <a:bodyPr wrap="square">
            <a:spAutoFit/>
          </a:bodyPr>
          <a:lstStyle/>
          <a:p>
            <a:pPr algn="ctr">
              <a:defRPr/>
            </a:pPr>
            <a:r>
              <a:rPr lang="fr-CA" sz="4400" b="1" dirty="0">
                <a:solidFill>
                  <a:srgbClr val="18768D"/>
                </a:solidFill>
                <a:latin typeface="+mj-lt"/>
              </a:rPr>
              <a:t>Relevé de participation</a:t>
            </a:r>
          </a:p>
        </p:txBody>
      </p:sp>
      <p:pic>
        <p:nvPicPr>
          <p:cNvPr id="49155" name="Image 1"/>
          <p:cNvPicPr>
            <a:picLocks noChangeAspect="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2514600" y="990600"/>
            <a:ext cx="6553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441147"/>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re 1"/>
          <p:cNvSpPr>
            <a:spLocks noGrp="1"/>
          </p:cNvSpPr>
          <p:nvPr>
            <p:ph type="title"/>
            <p:custDataLst>
              <p:tags r:id="rId1"/>
            </p:custDataLst>
          </p:nvPr>
        </p:nvSpPr>
        <p:spPr>
          <a:xfrm>
            <a:off x="76200" y="150813"/>
            <a:ext cx="8229600" cy="1143000"/>
          </a:xfrm>
        </p:spPr>
        <p:txBody>
          <a:bodyPr/>
          <a:lstStyle/>
          <a:p>
            <a:pPr algn="ctr"/>
            <a:r>
              <a:rPr lang="fr-CA" altLang="fr-FR" dirty="0" smtClean="0"/>
              <a:t>Relevé de participation </a:t>
            </a:r>
          </a:p>
        </p:txBody>
      </p:sp>
      <p:sp>
        <p:nvSpPr>
          <p:cNvPr id="50179" name="Espace réservé du numéro de diapositive 3"/>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919F7518-81D1-4595-AE22-52D41BE8BD36}" type="slidenum">
              <a:rPr lang="fr-FR" altLang="fr-FR" sz="1200">
                <a:solidFill>
                  <a:srgbClr val="595959"/>
                </a:solidFill>
              </a:rPr>
              <a:pPr/>
              <a:t>40</a:t>
            </a:fld>
            <a:endParaRPr lang="fr-FR" altLang="fr-FR" sz="1200">
              <a:solidFill>
                <a:srgbClr val="595959"/>
              </a:solidFill>
              <a:latin typeface="Times" pitchFamily="99" charset="0"/>
            </a:endParaRPr>
          </a:p>
        </p:txBody>
      </p:sp>
      <p:pic>
        <p:nvPicPr>
          <p:cNvPr id="50180" name="Espace réservé du contenu 2"/>
          <p:cNvPicPr>
            <a:picLocks noGrp="1" noChangeAspect="1"/>
          </p:cNvPicPr>
          <p:nvPr>
            <p:ph idx="1"/>
            <p:custDataLst>
              <p:tags r:id="rId3"/>
            </p:custDataLst>
          </p:nvPr>
        </p:nvPicPr>
        <p:blipFill>
          <a:blip r:embed="rId5">
            <a:extLst>
              <a:ext uri="{28A0092B-C50C-407E-A947-70E740481C1C}">
                <a14:useLocalDpi xmlns:a14="http://schemas.microsoft.com/office/drawing/2010/main" val="0"/>
              </a:ext>
            </a:extLst>
          </a:blip>
          <a:srcRect/>
          <a:stretch>
            <a:fillRect/>
          </a:stretch>
        </p:blipFill>
        <p:spPr>
          <a:xfrm>
            <a:off x="1600200" y="1196975"/>
            <a:ext cx="5148263" cy="5641975"/>
          </a:xfrm>
        </p:spPr>
      </p:pic>
    </p:spTree>
    <p:extLst>
      <p:ext uri="{BB962C8B-B14F-4D97-AF65-F5344CB8AC3E}">
        <p14:creationId xmlns:p14="http://schemas.microsoft.com/office/powerpoint/2010/main" val="174391528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re 1"/>
          <p:cNvSpPr>
            <a:spLocks noGrp="1"/>
          </p:cNvSpPr>
          <p:nvPr>
            <p:ph type="title"/>
            <p:custDataLst>
              <p:tags r:id="rId1"/>
            </p:custDataLst>
          </p:nvPr>
        </p:nvSpPr>
        <p:spPr>
          <a:xfrm>
            <a:off x="76200" y="150813"/>
            <a:ext cx="8229600" cy="1143000"/>
          </a:xfrm>
        </p:spPr>
        <p:txBody>
          <a:bodyPr/>
          <a:lstStyle/>
          <a:p>
            <a:pPr algn="ctr"/>
            <a:r>
              <a:rPr lang="fr-CA" altLang="fr-FR" dirty="0" smtClean="0"/>
              <a:t>Relevé de participation </a:t>
            </a:r>
          </a:p>
        </p:txBody>
      </p:sp>
      <p:sp>
        <p:nvSpPr>
          <p:cNvPr id="51203" name="Espace réservé du numéro de diapositive 3"/>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B394DDA9-E164-41B8-B138-BFBFA19FB99D}" type="slidenum">
              <a:rPr lang="fr-FR" altLang="fr-FR" sz="1200">
                <a:solidFill>
                  <a:srgbClr val="595959"/>
                </a:solidFill>
              </a:rPr>
              <a:pPr/>
              <a:t>41</a:t>
            </a:fld>
            <a:endParaRPr lang="fr-FR" altLang="fr-FR" sz="1200">
              <a:solidFill>
                <a:srgbClr val="595959"/>
              </a:solidFill>
              <a:latin typeface="Times" pitchFamily="99" charset="0"/>
            </a:endParaRPr>
          </a:p>
        </p:txBody>
      </p:sp>
      <p:pic>
        <p:nvPicPr>
          <p:cNvPr id="51204" name="Espace réservé du contenu 2"/>
          <p:cNvPicPr>
            <a:picLocks noGrp="1" noChangeAspect="1"/>
          </p:cNvPicPr>
          <p:nvPr>
            <p:ph idx="1"/>
            <p:custDataLst>
              <p:tags r:id="rId3"/>
            </p:custDataLst>
          </p:nvPr>
        </p:nvPicPr>
        <p:blipFill>
          <a:blip r:embed="rId6">
            <a:extLst>
              <a:ext uri="{28A0092B-C50C-407E-A947-70E740481C1C}">
                <a14:useLocalDpi xmlns:a14="http://schemas.microsoft.com/office/drawing/2010/main" val="0"/>
              </a:ext>
            </a:extLst>
          </a:blip>
          <a:srcRect/>
          <a:stretch>
            <a:fillRect/>
          </a:stretch>
        </p:blipFill>
        <p:spPr>
          <a:xfrm>
            <a:off x="1752600" y="971550"/>
            <a:ext cx="5041900" cy="5857875"/>
          </a:xfrm>
        </p:spPr>
      </p:pic>
    </p:spTree>
    <p:extLst>
      <p:ext uri="{BB962C8B-B14F-4D97-AF65-F5344CB8AC3E}">
        <p14:creationId xmlns:p14="http://schemas.microsoft.com/office/powerpoint/2010/main" val="26491470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re 1"/>
          <p:cNvSpPr>
            <a:spLocks noGrp="1"/>
          </p:cNvSpPr>
          <p:nvPr>
            <p:ph type="title"/>
            <p:custDataLst>
              <p:tags r:id="rId1"/>
            </p:custDataLst>
          </p:nvPr>
        </p:nvSpPr>
        <p:spPr>
          <a:xfrm>
            <a:off x="457200" y="150813"/>
            <a:ext cx="8229600" cy="1143000"/>
          </a:xfrm>
        </p:spPr>
        <p:txBody>
          <a:bodyPr/>
          <a:lstStyle/>
          <a:p>
            <a:r>
              <a:rPr lang="fr-CA" altLang="fr-FR" smtClean="0"/>
              <a:t>        Relevé de participation </a:t>
            </a:r>
          </a:p>
        </p:txBody>
      </p:sp>
      <p:sp>
        <p:nvSpPr>
          <p:cNvPr id="52227" name="Espace réservé du numéro de diapositive 3"/>
          <p:cNvSpPr>
            <a:spLocks noGrp="1"/>
          </p:cNvSpPr>
          <p:nvPr>
            <p:ph type="sldNum" sz="quarter" idx="12"/>
            <p:custDataLst>
              <p:tags r:id="rId2"/>
            </p:custDataLst>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rebuchet MS" pitchFamily="34" charset="0"/>
              </a:defRPr>
            </a:lvl1pPr>
            <a:lvl2pPr marL="742950" indent="-285750">
              <a:defRPr sz="2400">
                <a:solidFill>
                  <a:schemeClr val="tx1"/>
                </a:solidFill>
                <a:latin typeface="Trebuchet MS" pitchFamily="34" charset="0"/>
              </a:defRPr>
            </a:lvl2pPr>
            <a:lvl3pPr marL="1143000" indent="-228600">
              <a:defRPr sz="2400">
                <a:solidFill>
                  <a:schemeClr val="tx1"/>
                </a:solidFill>
                <a:latin typeface="Trebuchet MS" pitchFamily="34" charset="0"/>
              </a:defRPr>
            </a:lvl3pPr>
            <a:lvl4pPr marL="1600200" indent="-228600">
              <a:defRPr sz="2400">
                <a:solidFill>
                  <a:schemeClr val="tx1"/>
                </a:solidFill>
                <a:latin typeface="Trebuchet MS" pitchFamily="34" charset="0"/>
              </a:defRPr>
            </a:lvl4pPr>
            <a:lvl5pPr marL="2057400" indent="-228600">
              <a:defRPr sz="2400">
                <a:solidFill>
                  <a:schemeClr val="tx1"/>
                </a:solidFill>
                <a:latin typeface="Trebuchet MS" pitchFamily="34" charset="0"/>
              </a:defRPr>
            </a:lvl5pPr>
            <a:lvl6pPr marL="2514600" indent="-228600" eaLnBrk="0" fontAlgn="base" hangingPunct="0">
              <a:spcBef>
                <a:spcPct val="0"/>
              </a:spcBef>
              <a:spcAft>
                <a:spcPct val="0"/>
              </a:spcAft>
              <a:defRPr sz="2400">
                <a:solidFill>
                  <a:schemeClr val="tx1"/>
                </a:solidFill>
                <a:latin typeface="Trebuchet MS" pitchFamily="34" charset="0"/>
              </a:defRPr>
            </a:lvl6pPr>
            <a:lvl7pPr marL="2971800" indent="-228600" eaLnBrk="0" fontAlgn="base" hangingPunct="0">
              <a:spcBef>
                <a:spcPct val="0"/>
              </a:spcBef>
              <a:spcAft>
                <a:spcPct val="0"/>
              </a:spcAft>
              <a:defRPr sz="2400">
                <a:solidFill>
                  <a:schemeClr val="tx1"/>
                </a:solidFill>
                <a:latin typeface="Trebuchet MS" pitchFamily="34" charset="0"/>
              </a:defRPr>
            </a:lvl7pPr>
            <a:lvl8pPr marL="3429000" indent="-228600" eaLnBrk="0" fontAlgn="base" hangingPunct="0">
              <a:spcBef>
                <a:spcPct val="0"/>
              </a:spcBef>
              <a:spcAft>
                <a:spcPct val="0"/>
              </a:spcAft>
              <a:defRPr sz="2400">
                <a:solidFill>
                  <a:schemeClr val="tx1"/>
                </a:solidFill>
                <a:latin typeface="Trebuchet MS" pitchFamily="34" charset="0"/>
              </a:defRPr>
            </a:lvl8pPr>
            <a:lvl9pPr marL="3886200" indent="-228600" eaLnBrk="0" fontAlgn="base" hangingPunct="0">
              <a:spcBef>
                <a:spcPct val="0"/>
              </a:spcBef>
              <a:spcAft>
                <a:spcPct val="0"/>
              </a:spcAft>
              <a:defRPr sz="2400">
                <a:solidFill>
                  <a:schemeClr val="tx1"/>
                </a:solidFill>
                <a:latin typeface="Trebuchet MS" pitchFamily="34" charset="0"/>
              </a:defRPr>
            </a:lvl9pPr>
          </a:lstStyle>
          <a:p>
            <a:fld id="{875697C2-45EE-4ECD-AFCB-CE6C7B6C8330}" type="slidenum">
              <a:rPr lang="fr-FR" altLang="fr-FR" sz="1200">
                <a:solidFill>
                  <a:srgbClr val="595959"/>
                </a:solidFill>
              </a:rPr>
              <a:pPr/>
              <a:t>42</a:t>
            </a:fld>
            <a:endParaRPr lang="fr-FR" altLang="fr-FR" sz="1200">
              <a:solidFill>
                <a:srgbClr val="595959"/>
              </a:solidFill>
              <a:latin typeface="Times" pitchFamily="99" charset="0"/>
            </a:endParaRPr>
          </a:p>
        </p:txBody>
      </p:sp>
      <p:pic>
        <p:nvPicPr>
          <p:cNvPr id="52228" name="Espace réservé du contenu 2"/>
          <p:cNvPicPr>
            <a:picLocks noGrp="1" noChangeAspect="1"/>
          </p:cNvPicPr>
          <p:nvPr>
            <p:ph idx="1"/>
            <p:custDataLst>
              <p:tags r:id="rId3"/>
            </p:custDataLst>
          </p:nvPr>
        </p:nvPicPr>
        <p:blipFill>
          <a:blip r:embed="rId6">
            <a:extLst>
              <a:ext uri="{28A0092B-C50C-407E-A947-70E740481C1C}">
                <a14:useLocalDpi xmlns:a14="http://schemas.microsoft.com/office/drawing/2010/main" val="0"/>
              </a:ext>
            </a:extLst>
          </a:blip>
          <a:srcRect/>
          <a:stretch>
            <a:fillRect/>
          </a:stretch>
        </p:blipFill>
        <p:spPr>
          <a:xfrm>
            <a:off x="1524000" y="1104900"/>
            <a:ext cx="5238750" cy="5743575"/>
          </a:xfrm>
        </p:spPr>
      </p:pic>
      <p:sp>
        <p:nvSpPr>
          <p:cNvPr id="6" name="Rectangle à coins arrondis 5"/>
          <p:cNvSpPr/>
          <p:nvPr>
            <p:custDataLst>
              <p:tags r:id="rId4"/>
            </p:custDataLst>
          </p:nvPr>
        </p:nvSpPr>
        <p:spPr>
          <a:xfrm>
            <a:off x="914400" y="5877272"/>
            <a:ext cx="7935416" cy="980728"/>
          </a:xfrm>
          <a:prstGeom prst="roundRect">
            <a:avLst/>
          </a:prstGeom>
          <a:solidFill>
            <a:schemeClr val="tx2">
              <a:lumMod val="40000"/>
              <a:lumOff val="60000"/>
            </a:schemeClr>
          </a:solidFill>
          <a:ln/>
        </p:spPr>
        <p:style>
          <a:lnRef idx="0">
            <a:schemeClr val="accent1"/>
          </a:lnRef>
          <a:fillRef idx="3">
            <a:schemeClr val="accent1"/>
          </a:fillRef>
          <a:effectRef idx="3">
            <a:schemeClr val="accent1"/>
          </a:effectRef>
          <a:fontRef idx="minor">
            <a:schemeClr val="lt1"/>
          </a:fontRef>
        </p:style>
        <p:txBody>
          <a:bodyPr anchor="ctr"/>
          <a:lstStyle/>
          <a:p>
            <a:pPr>
              <a:defRPr/>
            </a:pPr>
            <a:r>
              <a:rPr lang="fr-CA" sz="1600" dirty="0">
                <a:solidFill>
                  <a:schemeClr val="tx1"/>
                </a:solidFill>
              </a:rPr>
              <a:t>L’estimation des prestations de ce relevé tient compte :</a:t>
            </a:r>
          </a:p>
          <a:p>
            <a:pPr marL="171450" indent="-171450">
              <a:buFont typeface="Arial" panose="020B0604020202020204" pitchFamily="34" charset="0"/>
              <a:buChar char="•"/>
              <a:defRPr/>
            </a:pPr>
            <a:r>
              <a:rPr lang="fr-CA" sz="1600" dirty="0">
                <a:solidFill>
                  <a:schemeClr val="tx1"/>
                </a:solidFill>
              </a:rPr>
              <a:t>des périodes durant lesquelles vous étiez admissible à des prestations familiales;</a:t>
            </a:r>
          </a:p>
          <a:p>
            <a:pPr marL="171450" indent="-171450">
              <a:buFont typeface="Arial" panose="020B0604020202020204" pitchFamily="34" charset="0"/>
              <a:buChar char="•"/>
              <a:defRPr/>
            </a:pPr>
            <a:r>
              <a:rPr lang="fr-CA" sz="1600" dirty="0">
                <a:solidFill>
                  <a:schemeClr val="tx1"/>
                </a:solidFill>
              </a:rPr>
              <a:t>du partage des revenus de travail effectué entre vous et votre ex-conjoint. </a:t>
            </a:r>
          </a:p>
        </p:txBody>
      </p:sp>
    </p:spTree>
    <p:extLst>
      <p:ext uri="{BB962C8B-B14F-4D97-AF65-F5344CB8AC3E}">
        <p14:creationId xmlns:p14="http://schemas.microsoft.com/office/powerpoint/2010/main" val="10425964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custDataLst>
              <p:tags r:id="rId1"/>
            </p:custDataLst>
          </p:nvPr>
        </p:nvSpPr>
        <p:spPr>
          <a:xfrm>
            <a:off x="457200" y="762000"/>
            <a:ext cx="8229600" cy="4419600"/>
          </a:xfrm>
        </p:spPr>
        <p:txBody>
          <a:bodyPr/>
          <a:lstStyle/>
          <a:p>
            <a:pPr marL="0" indent="0" algn="ctr">
              <a:buNone/>
            </a:pPr>
            <a:r>
              <a:rPr lang="fr-CA" dirty="0" smtClean="0"/>
              <a:t>     </a:t>
            </a:r>
          </a:p>
          <a:p>
            <a:pPr marL="0" indent="0" algn="ctr">
              <a:buNone/>
            </a:pPr>
            <a:endParaRPr lang="fr-CA" sz="4000" dirty="0" smtClean="0"/>
          </a:p>
          <a:p>
            <a:pPr marL="0" indent="0" algn="ctr">
              <a:buNone/>
            </a:pPr>
            <a:r>
              <a:rPr lang="fr-CA" sz="4000" b="1" dirty="0" smtClean="0"/>
              <a:t>Le Régime de </a:t>
            </a:r>
          </a:p>
          <a:p>
            <a:pPr marL="0" indent="0" algn="ctr">
              <a:buNone/>
            </a:pPr>
            <a:r>
              <a:rPr lang="fr-CA" sz="4000" b="1" dirty="0"/>
              <a:t>r</a:t>
            </a:r>
            <a:r>
              <a:rPr lang="fr-CA" sz="4000" b="1" dirty="0" smtClean="0"/>
              <a:t>entes du Québec</a:t>
            </a:r>
          </a:p>
          <a:p>
            <a:pPr marL="0" indent="0" algn="ctr">
              <a:buNone/>
            </a:pPr>
            <a:r>
              <a:rPr lang="fr-CA" sz="4000" b="1" dirty="0" smtClean="0"/>
              <a:t>2019</a:t>
            </a:r>
            <a:endParaRPr lang="fr-CA" sz="4000" b="1" dirty="0"/>
          </a:p>
        </p:txBody>
      </p:sp>
      <p:sp>
        <p:nvSpPr>
          <p:cNvPr id="4" name="Rectangle 3"/>
          <p:cNvSpPr/>
          <p:nvPr>
            <p:custDataLst>
              <p:tags r:id="rId2"/>
            </p:custDataLst>
          </p:nvPr>
        </p:nvSpPr>
        <p:spPr>
          <a:xfrm>
            <a:off x="762000" y="1524000"/>
            <a:ext cx="7620000" cy="3200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6000" dirty="0"/>
          </a:p>
        </p:txBody>
      </p:sp>
      <p:sp>
        <p:nvSpPr>
          <p:cNvPr id="6" name="ZoneTexte 5"/>
          <p:cNvSpPr txBox="1"/>
          <p:nvPr>
            <p:custDataLst>
              <p:tags r:id="rId3"/>
            </p:custDataLst>
          </p:nvPr>
        </p:nvSpPr>
        <p:spPr>
          <a:xfrm>
            <a:off x="838200" y="5181600"/>
            <a:ext cx="1905000" cy="707886"/>
          </a:xfrm>
          <a:prstGeom prst="rect">
            <a:avLst/>
          </a:prstGeom>
          <a:noFill/>
        </p:spPr>
        <p:txBody>
          <a:bodyPr wrap="square" rtlCol="0">
            <a:spAutoFit/>
          </a:bodyPr>
          <a:lstStyle/>
          <a:p>
            <a:r>
              <a:rPr lang="fr-CA" sz="4000" b="1" i="1" dirty="0" smtClean="0"/>
              <a:t>Merci!</a:t>
            </a:r>
            <a:endParaRPr lang="fr-CA" sz="4000" b="1" i="1" dirty="0"/>
          </a:p>
        </p:txBody>
      </p:sp>
    </p:spTree>
    <p:extLst>
      <p:ext uri="{BB962C8B-B14F-4D97-AF65-F5344CB8AC3E}">
        <p14:creationId xmlns:p14="http://schemas.microsoft.com/office/powerpoint/2010/main" val="243490976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3"/>
</p:tagLst>
</file>

<file path=ppt/tags/tag12.xml><?xml version="1.0" encoding="utf-8"?>
<p:tagLst xmlns:a="http://schemas.openxmlformats.org/drawingml/2006/main" xmlns:r="http://schemas.openxmlformats.org/officeDocument/2006/relationships" xmlns:p="http://schemas.openxmlformats.org/presentationml/2006/main">
  <p:tag name="NUM" val="4"/>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6"/>
</p:tagLst>
</file>

<file path=ppt/tags/tag15.xml><?xml version="1.0" encoding="utf-8"?>
<p:tagLst xmlns:a="http://schemas.openxmlformats.org/drawingml/2006/main" xmlns:r="http://schemas.openxmlformats.org/officeDocument/2006/relationships" xmlns:p="http://schemas.openxmlformats.org/presentationml/2006/main">
  <p:tag name="NUM" val="7"/>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6"/>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5"/>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3"/>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5"/>
</p:tagLst>
</file>

<file path=ppt/tags/tag58.xml><?xml version="1.0" encoding="utf-8"?>
<p:tagLst xmlns:a="http://schemas.openxmlformats.org/drawingml/2006/main" xmlns:r="http://schemas.openxmlformats.org/officeDocument/2006/relationships" xmlns:p="http://schemas.openxmlformats.org/presentationml/2006/main">
  <p:tag name="NUM" val="6"/>
</p:tagLst>
</file>

<file path=ppt/tags/tag59.xml><?xml version="1.0" encoding="utf-8"?>
<p:tagLst xmlns:a="http://schemas.openxmlformats.org/drawingml/2006/main" xmlns:r="http://schemas.openxmlformats.org/officeDocument/2006/relationships" xmlns:p="http://schemas.openxmlformats.org/presentationml/2006/main">
  <p:tag name="NUM" val="7"/>
</p:tagLst>
</file>

<file path=ppt/tags/tag60.xml><?xml version="1.0" encoding="utf-8"?>
<p:tagLst xmlns:a="http://schemas.openxmlformats.org/drawingml/2006/main" xmlns:r="http://schemas.openxmlformats.org/officeDocument/2006/relationships" xmlns:p="http://schemas.openxmlformats.org/presentationml/2006/main">
  <p:tag name="NUM" val="8"/>
</p:tagLst>
</file>

<file path=ppt/tags/tag61.xml><?xml version="1.0" encoding="utf-8"?>
<p:tagLst xmlns:a="http://schemas.openxmlformats.org/drawingml/2006/main" xmlns:r="http://schemas.openxmlformats.org/officeDocument/2006/relationships" xmlns:p="http://schemas.openxmlformats.org/presentationml/2006/main">
  <p:tag name="NUM" val="9"/>
</p:tagLst>
</file>

<file path=ppt/tags/tag62.xml><?xml version="1.0" encoding="utf-8"?>
<p:tagLst xmlns:a="http://schemas.openxmlformats.org/drawingml/2006/main" xmlns:r="http://schemas.openxmlformats.org/officeDocument/2006/relationships" xmlns:p="http://schemas.openxmlformats.org/presentationml/2006/main">
  <p:tag name="NUM" val="10"/>
</p:tagLst>
</file>

<file path=ppt/tags/tag63.xml><?xml version="1.0" encoding="utf-8"?>
<p:tagLst xmlns:a="http://schemas.openxmlformats.org/drawingml/2006/main" xmlns:r="http://schemas.openxmlformats.org/officeDocument/2006/relationships" xmlns:p="http://schemas.openxmlformats.org/presentationml/2006/main">
  <p:tag name="NUM" val="11"/>
</p:tagLst>
</file>

<file path=ppt/tags/tag64.xml><?xml version="1.0" encoding="utf-8"?>
<p:tagLst xmlns:a="http://schemas.openxmlformats.org/drawingml/2006/main" xmlns:r="http://schemas.openxmlformats.org/officeDocument/2006/relationships" xmlns:p="http://schemas.openxmlformats.org/presentationml/2006/main">
  <p:tag name="NUM" val="12"/>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3"/>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3"/>
</p:tagLst>
</file>

<file path=ppt/tags/tag88.xml><?xml version="1.0" encoding="utf-8"?>
<p:tagLst xmlns:a="http://schemas.openxmlformats.org/drawingml/2006/main" xmlns:r="http://schemas.openxmlformats.org/officeDocument/2006/relationships" xmlns:p="http://schemas.openxmlformats.org/presentationml/2006/main">
  <p:tag name="NUM" val="4"/>
</p:tagLst>
</file>

<file path=ppt/tags/tag89.xml><?xml version="1.0" encoding="utf-8"?>
<p:tagLst xmlns:a="http://schemas.openxmlformats.org/drawingml/2006/main" xmlns:r="http://schemas.openxmlformats.org/officeDocument/2006/relationships" xmlns:p="http://schemas.openxmlformats.org/presentationml/2006/main">
  <p:tag name="NUM" val="5"/>
</p:tagLst>
</file>

<file path=ppt/tags/tag90.xml><?xml version="1.0" encoding="utf-8"?>
<p:tagLst xmlns:a="http://schemas.openxmlformats.org/drawingml/2006/main" xmlns:r="http://schemas.openxmlformats.org/officeDocument/2006/relationships" xmlns:p="http://schemas.openxmlformats.org/presentationml/2006/main">
  <p:tag name="NUM" val="6"/>
</p:tagLst>
</file>

<file path=ppt/tags/tag91.xml><?xml version="1.0" encoding="utf-8"?>
<p:tagLst xmlns:a="http://schemas.openxmlformats.org/drawingml/2006/main" xmlns:r="http://schemas.openxmlformats.org/officeDocument/2006/relationships" xmlns:p="http://schemas.openxmlformats.org/presentationml/2006/main">
  <p:tag name="NUM" val="7"/>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3"/>
</p:tagLst>
</file>

<file path=ppt/tags/tag95.xml><?xml version="1.0" encoding="utf-8"?>
<p:tagLst xmlns:a="http://schemas.openxmlformats.org/drawingml/2006/main" xmlns:r="http://schemas.openxmlformats.org/officeDocument/2006/relationships" xmlns:p="http://schemas.openxmlformats.org/presentationml/2006/main">
  <p:tag name="NUM" val="1"/>
</p:tagLst>
</file>

<file path=ppt/tags/tag96.xml><?xml version="1.0" encoding="utf-8"?>
<p:tagLst xmlns:a="http://schemas.openxmlformats.org/drawingml/2006/main" xmlns:r="http://schemas.openxmlformats.org/officeDocument/2006/relationships" xmlns:p="http://schemas.openxmlformats.org/presentationml/2006/main">
  <p:tag name="NUM" val="2"/>
</p:tagLst>
</file>

<file path=ppt/tags/tag97.xml><?xml version="1.0" encoding="utf-8"?>
<p:tagLst xmlns:a="http://schemas.openxmlformats.org/drawingml/2006/main" xmlns:r="http://schemas.openxmlformats.org/officeDocument/2006/relationships" xmlns:p="http://schemas.openxmlformats.org/presentationml/2006/main">
  <p:tag name="NUM" val="3"/>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3"/>
</p:tagLst>
</file>

<file path=ppt/tags/tag107.xml><?xml version="1.0" encoding="utf-8"?>
<p:tagLst xmlns:a="http://schemas.openxmlformats.org/drawingml/2006/main" xmlns:r="http://schemas.openxmlformats.org/officeDocument/2006/relationships" xmlns:p="http://schemas.openxmlformats.org/presentationml/2006/main">
  <p:tag name="NUM" val="1"/>
</p:tagLst>
</file>

<file path=ppt/tags/tag108.xml><?xml version="1.0" encoding="utf-8"?>
<p:tagLst xmlns:a="http://schemas.openxmlformats.org/drawingml/2006/main" xmlns:r="http://schemas.openxmlformats.org/officeDocument/2006/relationships" xmlns:p="http://schemas.openxmlformats.org/presentationml/2006/main">
  <p:tag name="NUM" val="2"/>
</p:tagLst>
</file>

<file path=ppt/tags/tag109.xml><?xml version="1.0" encoding="utf-8"?>
<p:tagLst xmlns:a="http://schemas.openxmlformats.org/drawingml/2006/main" xmlns:r="http://schemas.openxmlformats.org/officeDocument/2006/relationships" xmlns:p="http://schemas.openxmlformats.org/presentationml/2006/main">
  <p:tag name="NUM" val="3"/>
</p:tagLst>
</file>

<file path=ppt/tags/tag110.xml><?xml version="1.0" encoding="utf-8"?>
<p:tagLst xmlns:a="http://schemas.openxmlformats.org/drawingml/2006/main" xmlns:r="http://schemas.openxmlformats.org/officeDocument/2006/relationships" xmlns:p="http://schemas.openxmlformats.org/presentationml/2006/main">
  <p:tag name="NUM" val="1"/>
</p:tagLst>
</file>

<file path=ppt/tags/tag111.xml><?xml version="1.0" encoding="utf-8"?>
<p:tagLst xmlns:a="http://schemas.openxmlformats.org/drawingml/2006/main" xmlns:r="http://schemas.openxmlformats.org/officeDocument/2006/relationships" xmlns:p="http://schemas.openxmlformats.org/presentationml/2006/main">
  <p:tag name="NUM" val="2"/>
</p:tagLst>
</file>

<file path=ppt/tags/tag112.xml><?xml version="1.0" encoding="utf-8"?>
<p:tagLst xmlns:a="http://schemas.openxmlformats.org/drawingml/2006/main" xmlns:r="http://schemas.openxmlformats.org/officeDocument/2006/relationships" xmlns:p="http://schemas.openxmlformats.org/presentationml/2006/main">
  <p:tag name="NUM" val="3"/>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3"/>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3"/>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3"/>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2"/>
</p:tagLst>
</file>

<file path=ppt/tags/tag137.xml><?xml version="1.0" encoding="utf-8"?>
<p:tagLst xmlns:a="http://schemas.openxmlformats.org/drawingml/2006/main" xmlns:r="http://schemas.openxmlformats.org/officeDocument/2006/relationships" xmlns:p="http://schemas.openxmlformats.org/presentationml/2006/main">
  <p:tag name="NUM" val="3"/>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3"/>
</p:tagLst>
</file>

<file path=ppt/tags/tag146.xml><?xml version="1.0" encoding="utf-8"?>
<p:tagLst xmlns:a="http://schemas.openxmlformats.org/drawingml/2006/main" xmlns:r="http://schemas.openxmlformats.org/officeDocument/2006/relationships" xmlns:p="http://schemas.openxmlformats.org/presentationml/2006/main">
  <p:tag name="NUM" val="1"/>
</p:tagLst>
</file>

<file path=ppt/tags/tag147.xml><?xml version="1.0" encoding="utf-8"?>
<p:tagLst xmlns:a="http://schemas.openxmlformats.org/drawingml/2006/main" xmlns:r="http://schemas.openxmlformats.org/officeDocument/2006/relationships" xmlns:p="http://schemas.openxmlformats.org/presentationml/2006/main">
  <p:tag name="NUM" val="2"/>
</p:tagLst>
</file>

<file path=ppt/tags/tag148.xml><?xml version="1.0" encoding="utf-8"?>
<p:tagLst xmlns:a="http://schemas.openxmlformats.org/drawingml/2006/main" xmlns:r="http://schemas.openxmlformats.org/officeDocument/2006/relationships" xmlns:p="http://schemas.openxmlformats.org/presentationml/2006/main">
  <p:tag name="NUM" val="3"/>
</p:tagLst>
</file>

<file path=ppt/tags/tag149.xml><?xml version="1.0" encoding="utf-8"?>
<p:tagLst xmlns:a="http://schemas.openxmlformats.org/drawingml/2006/main" xmlns:r="http://schemas.openxmlformats.org/officeDocument/2006/relationships" xmlns:p="http://schemas.openxmlformats.org/presentationml/2006/main">
  <p:tag name="NUM" val="4"/>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Gabarit 2017-2018">
  <a:themeElements>
    <a:clrScheme name="AGA 2014">
      <a:dk1>
        <a:sysClr val="windowText" lastClr="000000"/>
      </a:dk1>
      <a:lt1>
        <a:sysClr val="window" lastClr="FFFFFF"/>
      </a:lt1>
      <a:dk2>
        <a:srgbClr val="1F497D"/>
      </a:dk2>
      <a:lt2>
        <a:srgbClr val="EEECE1"/>
      </a:lt2>
      <a:accent1>
        <a:srgbClr val="004A8F"/>
      </a:accent1>
      <a:accent2>
        <a:srgbClr val="00AEEF"/>
      </a:accent2>
      <a:accent3>
        <a:srgbClr val="5BC4BF"/>
      </a:accent3>
      <a:accent4>
        <a:srgbClr val="8DC63F"/>
      </a:accent4>
      <a:accent5>
        <a:srgbClr val="CBDB2A"/>
      </a:accent5>
      <a:accent6>
        <a:srgbClr val="FFC20E"/>
      </a:accent6>
      <a:hlink>
        <a:srgbClr val="0000FF"/>
      </a:hlink>
      <a:folHlink>
        <a:srgbClr val="800080"/>
      </a:folHlink>
    </a:clrScheme>
    <a:fontScheme name="Office Classiqu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Gabarit 2017-2018</Template>
  <TotalTime>115</TotalTime>
  <Words>8741</Words>
  <Application>Microsoft Office PowerPoint</Application>
  <PresentationFormat>Affichage à l'écran (4:3)</PresentationFormat>
  <Paragraphs>955</Paragraphs>
  <Slides>43</Slides>
  <Notes>39</Notes>
  <HiddenSlides>0</HiddenSlides>
  <MMClips>0</MMClips>
  <ScaleCrop>false</ScaleCrop>
  <HeadingPairs>
    <vt:vector size="4" baseType="variant">
      <vt:variant>
        <vt:lpstr>Thème</vt:lpstr>
      </vt:variant>
      <vt:variant>
        <vt:i4>1</vt:i4>
      </vt:variant>
      <vt:variant>
        <vt:lpstr>Titres des diapositives</vt:lpstr>
      </vt:variant>
      <vt:variant>
        <vt:i4>43</vt:i4>
      </vt:variant>
    </vt:vector>
  </HeadingPairs>
  <TitlesOfParts>
    <vt:vector size="44" baseType="lpstr">
      <vt:lpstr>Gabarit 2017-2018</vt:lpstr>
      <vt:lpstr>Le régime de rentes du Québec 2019</vt:lpstr>
      <vt:lpstr>Retraite Québec</vt:lpstr>
      <vt:lpstr>Retraite Québec  </vt:lpstr>
      <vt:lpstr>Sécurité du revenu à la retraite</vt:lpstr>
      <vt:lpstr>Besoins financiers à la retraite</vt:lpstr>
      <vt:lpstr>Protection financière de base du  Régime de rentes du Québec </vt:lpstr>
      <vt:lpstr>Cotisations en 2019 </vt:lpstr>
      <vt:lpstr>Cotisations en 2019 </vt:lpstr>
      <vt:lpstr>Partage des revenus de travail</vt:lpstr>
      <vt:lpstr>Partage des revenus de travail Exemple </vt:lpstr>
      <vt:lpstr>Période de cotisation</vt:lpstr>
      <vt:lpstr>Période de cotisation</vt:lpstr>
      <vt:lpstr>Période de cotisation</vt:lpstr>
      <vt:lpstr>Rente de retraite</vt:lpstr>
      <vt:lpstr>Rente de retraite </vt:lpstr>
      <vt:lpstr>Rente de retraite</vt:lpstr>
      <vt:lpstr>Travailler et être bénéficiaire de la rente</vt:lpstr>
      <vt:lpstr> Division de la rente de retraite</vt:lpstr>
      <vt:lpstr>Prestations de survivants</vt:lpstr>
      <vt:lpstr>Prestations de survivants</vt:lpstr>
      <vt:lpstr>Prestations de survivants</vt:lpstr>
      <vt:lpstr>Définition de conjoint</vt:lpstr>
      <vt:lpstr>Prestations de survivants</vt:lpstr>
      <vt:lpstr>Prestations de survivants</vt:lpstr>
      <vt:lpstr> Prestations pour invalidité </vt:lpstr>
      <vt:lpstr>Prestations pour invalidité</vt:lpstr>
      <vt:lpstr>Prestations pour invalidité </vt:lpstr>
      <vt:lpstr>Prestations pour invalidité</vt:lpstr>
      <vt:lpstr>Prestations pour invalidité</vt:lpstr>
      <vt:lpstr> Montant additionnel pour invalidité</vt:lpstr>
      <vt:lpstr>Un régime en évolution </vt:lpstr>
      <vt:lpstr>Un régime en évolution </vt:lpstr>
      <vt:lpstr>Mon dossier</vt:lpstr>
      <vt:lpstr> Services en ligne et outils</vt:lpstr>
      <vt:lpstr>Publications</vt:lpstr>
      <vt:lpstr>Présentation PowerPoint</vt:lpstr>
      <vt:lpstr>Présentation PowerPoint</vt:lpstr>
      <vt:lpstr>Présentation PowerPoint</vt:lpstr>
      <vt:lpstr>Présentation PowerPoint</vt:lpstr>
      <vt:lpstr>Relevé de participation </vt:lpstr>
      <vt:lpstr>Relevé de participation </vt:lpstr>
      <vt:lpstr>        Relevé de participation </vt:lpstr>
      <vt:lpstr>Présentation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régime de rentes du Québec 2019</dc:title>
  <dc:creator>Mario Charron</dc:creator>
  <cp:lastModifiedBy>Mario Charron</cp:lastModifiedBy>
  <cp:revision>15</cp:revision>
  <dcterms:created xsi:type="dcterms:W3CDTF">2018-12-18T19:45:39Z</dcterms:created>
  <dcterms:modified xsi:type="dcterms:W3CDTF">2019-01-08T19:45:34Z</dcterms:modified>
</cp:coreProperties>
</file>