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2" r:id="rId2"/>
    <p:sldId id="336" r:id="rId3"/>
    <p:sldId id="337" r:id="rId4"/>
    <p:sldId id="338" r:id="rId5"/>
    <p:sldId id="272" r:id="rId6"/>
    <p:sldId id="273" r:id="rId7"/>
    <p:sldId id="274" r:id="rId8"/>
    <p:sldId id="314" r:id="rId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373" autoAdjust="0"/>
    <p:restoredTop sz="94660"/>
  </p:normalViewPr>
  <p:slideViewPr>
    <p:cSldViewPr>
      <p:cViewPr varScale="1">
        <p:scale>
          <a:sx n="81" d="100"/>
          <a:sy n="81" d="100"/>
        </p:scale>
        <p:origin x="1051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-3012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CFE017-C811-4B2B-9488-6FC67A43A8B8}" type="datetimeFigureOut">
              <a:rPr lang="fr-CA" smtClean="0"/>
              <a:t>2019-03-24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3F84E0-03C6-4060-BA84-6E187840A89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610940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3F84E0-03C6-4060-BA84-6E187840A898}" type="slidenum">
              <a:rPr lang="fr-CA" smtClean="0"/>
              <a:t>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424856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4852" indent="-2826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0541" indent="-22610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2758" indent="-22610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4974" indent="-22610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87191" indent="-2261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39407" indent="-2261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1624" indent="-2261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3840" indent="-2261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fr-CA"/>
              <a:t>L'environnement de l'épargne retraite</a:t>
            </a:r>
            <a:endParaRPr lang="fr-FR"/>
          </a:p>
        </p:txBody>
      </p:sp>
      <p:sp>
        <p:nvSpPr>
          <p:cNvPr id="68611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4852" indent="-2826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0541" indent="-22610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2758" indent="-22610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4974" indent="-22610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87191" indent="-2261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39407" indent="-2261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1624" indent="-2261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3840" indent="-2261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fr-FR"/>
              <a:t>Printemps 2006</a:t>
            </a:r>
          </a:p>
        </p:txBody>
      </p:sp>
      <p:sp>
        <p:nvSpPr>
          <p:cNvPr id="6861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4852" indent="-2826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0541" indent="-22610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2758" indent="-22610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4974" indent="-22610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87191" indent="-2261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39407" indent="-2261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1624" indent="-2261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3840" indent="-2261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33E65ADF-DFCE-4C8B-8624-024CAC3BE29F}" type="slidenum">
              <a:rPr lang="fr-FR" smtClean="0"/>
              <a:pPr eaLnBrk="1" hangingPunct="1"/>
              <a:t>8</a:t>
            </a:fld>
            <a:endParaRPr lang="fr-FR"/>
          </a:p>
        </p:txBody>
      </p:sp>
      <p:sp>
        <p:nvSpPr>
          <p:cNvPr id="686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/>
          <p:cNvSpPr>
            <a:spLocks noGrp="1"/>
          </p:cNvSpPr>
          <p:nvPr>
            <p:ph type="ctrTitle"/>
          </p:nvPr>
        </p:nvSpPr>
        <p:spPr>
          <a:xfrm>
            <a:off x="990600" y="609600"/>
            <a:ext cx="7772400" cy="1470025"/>
          </a:xfrm>
        </p:spPr>
        <p:txBody>
          <a:bodyPr/>
          <a:lstStyle>
            <a:lvl1pPr algn="r">
              <a:defRPr/>
            </a:lvl1pPr>
          </a:lstStyle>
          <a:p>
            <a:r>
              <a:rPr lang="fr-FR"/>
              <a:t>Modifiez le style du titre</a:t>
            </a:r>
            <a:endParaRPr lang="fr-CA" dirty="0"/>
          </a:p>
        </p:txBody>
      </p:sp>
      <p:sp>
        <p:nvSpPr>
          <p:cNvPr id="11" name="Sous-titre 2"/>
          <p:cNvSpPr>
            <a:spLocks noGrp="1"/>
          </p:cNvSpPr>
          <p:nvPr>
            <p:ph type="subTitle" idx="1"/>
          </p:nvPr>
        </p:nvSpPr>
        <p:spPr>
          <a:xfrm>
            <a:off x="2362200" y="2209800"/>
            <a:ext cx="6400800" cy="1752600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fr-CA" dirty="0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4360" y="1371600"/>
            <a:ext cx="5462110" cy="5509537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15" t="38889" r="16515" b="37778"/>
          <a:stretch/>
        </p:blipFill>
        <p:spPr>
          <a:xfrm>
            <a:off x="6758320" y="5928214"/>
            <a:ext cx="2038350" cy="548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216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914109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CB120-031E-4571-B046-7AF103617855}" type="datetimeFigureOut">
              <a:rPr lang="fr-CA" smtClean="0"/>
              <a:t>2019-03-24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886B4-3645-4D93-AAA0-3EA27A1767EA}" type="slidenum">
              <a:rPr lang="fr-CA" smtClean="0"/>
              <a:t>‹N°›</a:t>
            </a:fld>
            <a:endParaRPr lang="fr-CA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15" t="38889" r="16515" b="37778"/>
          <a:stretch/>
        </p:blipFill>
        <p:spPr>
          <a:xfrm>
            <a:off x="6758320" y="5928214"/>
            <a:ext cx="2038350" cy="548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079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CB120-031E-4571-B046-7AF103617855}" type="datetimeFigureOut">
              <a:rPr lang="fr-CA" smtClean="0"/>
              <a:t>2019-03-24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886B4-3645-4D93-AAA0-3EA27A1767EA}" type="slidenum">
              <a:rPr lang="fr-CA" smtClean="0"/>
              <a:t>‹N°›</a:t>
            </a:fld>
            <a:endParaRPr lang="fr-CA"/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15" t="38889" r="16515" b="37778"/>
          <a:stretch/>
        </p:blipFill>
        <p:spPr>
          <a:xfrm>
            <a:off x="6758320" y="5928214"/>
            <a:ext cx="2038350" cy="548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274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71800" y="762000"/>
            <a:ext cx="5257800" cy="1676400"/>
          </a:xfrm>
        </p:spPr>
        <p:txBody>
          <a:bodyPr/>
          <a:lstStyle>
            <a:lvl1pPr algn="l">
              <a:defRPr/>
            </a:lvl1pPr>
          </a:lstStyle>
          <a:p>
            <a:r>
              <a:rPr lang="fr-FR"/>
              <a:t>Modifiez le style du titre</a:t>
            </a:r>
            <a:endParaRPr lang="fr-CA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259419" y="3199882"/>
            <a:ext cx="6400800" cy="12192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fr-CA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CB120-031E-4571-B046-7AF103617855}" type="datetimeFigureOut">
              <a:rPr lang="fr-CA" smtClean="0"/>
              <a:t>2019-03-24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886B4-3645-4D93-AAA0-3EA27A1767EA}" type="slidenum">
              <a:rPr lang="fr-CA" smtClean="0"/>
              <a:t>‹N°›</a:t>
            </a:fld>
            <a:endParaRPr lang="fr-CA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15" t="38889" r="16515" b="37778"/>
          <a:stretch/>
        </p:blipFill>
        <p:spPr>
          <a:xfrm>
            <a:off x="6758320" y="5928214"/>
            <a:ext cx="2038350" cy="548786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2795129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394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71800" y="762000"/>
            <a:ext cx="5257800" cy="1676400"/>
          </a:xfrm>
        </p:spPr>
        <p:txBody>
          <a:bodyPr/>
          <a:lstStyle>
            <a:lvl1pPr algn="l">
              <a:defRPr/>
            </a:lvl1pPr>
          </a:lstStyle>
          <a:p>
            <a:r>
              <a:rPr lang="fr-FR"/>
              <a:t>Modifiez le style du titre</a:t>
            </a:r>
            <a:endParaRPr lang="fr-CA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259419" y="3199882"/>
            <a:ext cx="6400800" cy="12192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fr-CA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CB120-031E-4571-B046-7AF103617855}" type="datetimeFigureOut">
              <a:rPr lang="fr-CA" smtClean="0"/>
              <a:t>2019-03-24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886B4-3645-4D93-AAA0-3EA27A1767EA}" type="slidenum">
              <a:rPr lang="fr-CA" smtClean="0"/>
              <a:t>‹N°›</a:t>
            </a:fld>
            <a:endParaRPr lang="fr-CA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15" t="38889" r="16515" b="37778"/>
          <a:stretch/>
        </p:blipFill>
        <p:spPr>
          <a:xfrm>
            <a:off x="6758320" y="5928214"/>
            <a:ext cx="2038350" cy="548786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2795129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028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286000"/>
            <a:ext cx="5257800" cy="1676400"/>
          </a:xfrm>
        </p:spPr>
        <p:txBody>
          <a:bodyPr/>
          <a:lstStyle>
            <a:lvl1pPr algn="l">
              <a:defRPr/>
            </a:lvl1pPr>
          </a:lstStyle>
          <a:p>
            <a:r>
              <a:rPr lang="fr-FR"/>
              <a:t>Modifiez le style du titre</a:t>
            </a:r>
            <a:endParaRPr lang="fr-CA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5800" y="4114800"/>
            <a:ext cx="6400800" cy="12192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fr-CA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570424"/>
            <a:ext cx="990600" cy="211376"/>
          </a:xfrm>
        </p:spPr>
        <p:txBody>
          <a:bodyPr/>
          <a:lstStyle/>
          <a:p>
            <a:fld id="{6F0CB120-031E-4571-B046-7AF103617855}" type="datetimeFigureOut">
              <a:rPr lang="fr-CA" smtClean="0"/>
              <a:t>2019-03-24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990600" y="6111875"/>
            <a:ext cx="2286000" cy="365125"/>
          </a:xfrm>
        </p:spPr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57200" y="6111875"/>
            <a:ext cx="457200" cy="365125"/>
          </a:xfrm>
        </p:spPr>
        <p:txBody>
          <a:bodyPr/>
          <a:lstStyle/>
          <a:p>
            <a:fld id="{1B8886B4-3645-4D93-AAA0-3EA27A1767EA}" type="slidenum">
              <a:rPr lang="fr-CA" smtClean="0"/>
              <a:t>‹N°›</a:t>
            </a:fld>
            <a:endParaRPr lang="fr-CA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00200" cy="1614095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15" t="38889" r="16515" b="37778"/>
          <a:stretch/>
        </p:blipFill>
        <p:spPr>
          <a:xfrm>
            <a:off x="6758320" y="5928214"/>
            <a:ext cx="2038350" cy="548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934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286000"/>
            <a:ext cx="5257800" cy="1676400"/>
          </a:xfrm>
        </p:spPr>
        <p:txBody>
          <a:bodyPr/>
          <a:lstStyle>
            <a:lvl1pPr algn="l">
              <a:defRPr/>
            </a:lvl1pPr>
          </a:lstStyle>
          <a:p>
            <a:r>
              <a:rPr lang="fr-FR"/>
              <a:t>Modifiez le style du titre</a:t>
            </a:r>
            <a:endParaRPr lang="fr-CA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5800" y="4114800"/>
            <a:ext cx="6400800" cy="12192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fr-CA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570424"/>
            <a:ext cx="990600" cy="211376"/>
          </a:xfrm>
        </p:spPr>
        <p:txBody>
          <a:bodyPr/>
          <a:lstStyle/>
          <a:p>
            <a:fld id="{6F0CB120-031E-4571-B046-7AF103617855}" type="datetimeFigureOut">
              <a:rPr lang="fr-CA" smtClean="0"/>
              <a:t>2019-03-24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990600" y="6111875"/>
            <a:ext cx="2286000" cy="365125"/>
          </a:xfrm>
        </p:spPr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57200" y="6111875"/>
            <a:ext cx="457200" cy="365125"/>
          </a:xfrm>
        </p:spPr>
        <p:txBody>
          <a:bodyPr/>
          <a:lstStyle/>
          <a:p>
            <a:fld id="{1B8886B4-3645-4D93-AAA0-3EA27A1767EA}" type="slidenum">
              <a:rPr lang="fr-CA" smtClean="0"/>
              <a:t>‹N°›</a:t>
            </a:fld>
            <a:endParaRPr lang="fr-CA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15" t="38889" r="16515" b="37778"/>
          <a:stretch/>
        </p:blipFill>
        <p:spPr>
          <a:xfrm>
            <a:off x="6758320" y="5928214"/>
            <a:ext cx="2038350" cy="548786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00200" cy="1614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599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CB120-031E-4571-B046-7AF103617855}" type="datetimeFigureOut">
              <a:rPr lang="fr-CA" smtClean="0"/>
              <a:t>2019-03-24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886B4-3645-4D93-AAA0-3EA27A1767EA}" type="slidenum">
              <a:rPr lang="fr-CA" smtClean="0"/>
              <a:t>‹N°›</a:t>
            </a:fld>
            <a:endParaRPr lang="fr-CA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15" t="38889" r="16515" b="37778"/>
          <a:stretch/>
        </p:blipFill>
        <p:spPr>
          <a:xfrm>
            <a:off x="6758320" y="5928214"/>
            <a:ext cx="2038350" cy="548786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00200" cy="1614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814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8229600" cy="1143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334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7244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CB120-031E-4571-B046-7AF103617855}" type="datetimeFigureOut">
              <a:rPr lang="fr-CA" smtClean="0"/>
              <a:t>2019-03-24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886B4-3645-4D93-AAA0-3EA27A1767EA}" type="slidenum">
              <a:rPr lang="fr-CA" smtClean="0"/>
              <a:t>‹N°›</a:t>
            </a:fld>
            <a:endParaRPr lang="fr-CA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57617" cy="1066800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15" t="38889" r="16515" b="37778"/>
          <a:stretch/>
        </p:blipFill>
        <p:spPr>
          <a:xfrm>
            <a:off x="6758320" y="5928214"/>
            <a:ext cx="2038350" cy="548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075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4406900"/>
            <a:ext cx="7772400" cy="1362075"/>
          </a:xfrm>
        </p:spPr>
        <p:txBody>
          <a:bodyPr anchor="t"/>
          <a:lstStyle>
            <a:lvl1pPr algn="l">
              <a:defRPr sz="4000" b="1" cap="none"/>
            </a:lvl1pPr>
          </a:lstStyle>
          <a:p>
            <a:r>
              <a:rPr lang="fr-FR"/>
              <a:t>Modifiez le style du titre</a:t>
            </a:r>
            <a:endParaRPr lang="fr-CA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CB120-031E-4571-B046-7AF103617855}" type="datetimeFigureOut">
              <a:rPr lang="fr-CA" smtClean="0"/>
              <a:t>2019-03-24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886B4-3645-4D93-AAA0-3EA27A1767EA}" type="slidenum">
              <a:rPr lang="fr-CA" smtClean="0"/>
              <a:t>‹N°›</a:t>
            </a:fld>
            <a:endParaRPr lang="fr-CA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1324" y="0"/>
            <a:ext cx="3086924" cy="3113729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15" t="38889" r="16515" b="37778"/>
          <a:stretch/>
        </p:blipFill>
        <p:spPr>
          <a:xfrm>
            <a:off x="6758320" y="5928214"/>
            <a:ext cx="2038350" cy="548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565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none"/>
            </a:lvl1pPr>
          </a:lstStyle>
          <a:p>
            <a:r>
              <a:rPr lang="fr-FR"/>
              <a:t>Modifiez le style du titre</a:t>
            </a:r>
            <a:endParaRPr lang="fr-CA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CB120-031E-4571-B046-7AF103617855}" type="datetimeFigureOut">
              <a:rPr lang="fr-CA" smtClean="0"/>
              <a:t>2019-03-24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886B4-3645-4D93-AAA0-3EA27A1767EA}" type="slidenum">
              <a:rPr lang="fr-CA" smtClean="0"/>
              <a:t>‹N°›</a:t>
            </a:fld>
            <a:endParaRPr lang="fr-CA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15" t="38889" r="16515" b="37778"/>
          <a:stretch/>
        </p:blipFill>
        <p:spPr>
          <a:xfrm>
            <a:off x="6758320" y="5928214"/>
            <a:ext cx="2038350" cy="548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197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CB120-031E-4571-B046-7AF103617855}" type="datetimeFigureOut">
              <a:rPr lang="fr-CA" smtClean="0"/>
              <a:t>2019-03-24</a:t>
            </a:fld>
            <a:endParaRPr lang="fr-CA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886B4-3645-4D93-AAA0-3EA27A1767EA}" type="slidenum">
              <a:rPr lang="fr-CA" smtClean="0"/>
              <a:t>‹N°›</a:t>
            </a:fld>
            <a:endParaRPr lang="fr-CA"/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15" t="38889" r="16515" b="37778"/>
          <a:stretch/>
        </p:blipFill>
        <p:spPr>
          <a:xfrm>
            <a:off x="6705600" y="5928214"/>
            <a:ext cx="2038350" cy="548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2091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CB120-031E-4571-B046-7AF103617855}" type="datetimeFigureOut">
              <a:rPr lang="fr-CA" smtClean="0"/>
              <a:t>2019-03-24</a:t>
            </a:fld>
            <a:endParaRPr lang="fr-CA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886B4-3645-4D93-AAA0-3EA27A1767EA}" type="slidenum">
              <a:rPr lang="fr-CA" smtClean="0"/>
              <a:t>‹N°›</a:t>
            </a:fld>
            <a:endParaRPr lang="fr-CA"/>
          </a:p>
        </p:txBody>
      </p:sp>
      <p:pic>
        <p:nvPicPr>
          <p:cNvPr id="14" name="Image 1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15" t="38889" r="16515" b="37778"/>
          <a:stretch/>
        </p:blipFill>
        <p:spPr>
          <a:xfrm>
            <a:off x="6758320" y="5928214"/>
            <a:ext cx="2038350" cy="548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7810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CB120-031E-4571-B046-7AF103617855}" type="datetimeFigureOut">
              <a:rPr lang="fr-CA" smtClean="0"/>
              <a:t>2019-03-24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886B4-3645-4D93-AAA0-3EA27A1767EA}" type="slidenum">
              <a:rPr lang="fr-CA" smtClean="0"/>
              <a:t>‹N°›</a:t>
            </a:fld>
            <a:endParaRPr lang="fr-CA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15" t="38889" r="16515" b="37778"/>
          <a:stretch/>
        </p:blipFill>
        <p:spPr>
          <a:xfrm>
            <a:off x="6758320" y="5928214"/>
            <a:ext cx="2038350" cy="548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3615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CB120-031E-4571-B046-7AF103617855}" type="datetimeFigureOut">
              <a:rPr lang="fr-CA" smtClean="0"/>
              <a:t>2019-03-24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886B4-3645-4D93-AAA0-3EA27A1767EA}" type="slidenum">
              <a:rPr lang="fr-CA" smtClean="0"/>
              <a:t>‹N°›</a:t>
            </a:fld>
            <a:endParaRPr lang="fr-CA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15" t="38889" r="16515" b="37778"/>
          <a:stretch/>
        </p:blipFill>
        <p:spPr>
          <a:xfrm>
            <a:off x="6758320" y="5928214"/>
            <a:ext cx="2038350" cy="548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4640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CB120-031E-4571-B046-7AF103617855}" type="datetimeFigureOut">
              <a:rPr lang="fr-CA" smtClean="0"/>
              <a:t>2019-03-24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886B4-3645-4D93-AAA0-3EA27A1767EA}" type="slidenum">
              <a:rPr lang="fr-CA" smtClean="0"/>
              <a:t>‹N°›</a:t>
            </a:fld>
            <a:endParaRPr lang="fr-CA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600" y="0"/>
            <a:ext cx="2709204" cy="2732729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15" t="38889" r="16515" b="37778"/>
          <a:stretch/>
        </p:blipFill>
        <p:spPr>
          <a:xfrm>
            <a:off x="6758320" y="5928214"/>
            <a:ext cx="2038350" cy="548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6275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CB120-031E-4571-B046-7AF103617855}" type="datetimeFigureOut">
              <a:rPr lang="fr-CA" smtClean="0"/>
              <a:t>2019-03-24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886B4-3645-4D93-AAA0-3EA27A1767EA}" type="slidenum">
              <a:rPr lang="fr-CA" smtClean="0"/>
              <a:t>‹N°›</a:t>
            </a:fld>
            <a:endParaRPr lang="fr-CA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15" t="38889" r="16515" b="37778"/>
          <a:stretch/>
        </p:blipFill>
        <p:spPr>
          <a:xfrm>
            <a:off x="6758320" y="5928214"/>
            <a:ext cx="2038350" cy="548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397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CB120-031E-4571-B046-7AF103617855}" type="datetimeFigureOut">
              <a:rPr lang="fr-CA" smtClean="0"/>
              <a:t>2019-03-24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886B4-3645-4D93-AAA0-3EA27A1767EA}" type="slidenum">
              <a:rPr lang="fr-CA" smtClean="0"/>
              <a:t>‹N°›</a:t>
            </a:fld>
            <a:endParaRPr lang="fr-CA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15" t="38889" r="16515" b="37778"/>
          <a:stretch/>
        </p:blipFill>
        <p:spPr>
          <a:xfrm>
            <a:off x="6758320" y="5928214"/>
            <a:ext cx="2038350" cy="548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4101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CB120-031E-4571-B046-7AF103617855}" type="datetimeFigureOut">
              <a:rPr lang="fr-CA" smtClean="0"/>
              <a:t>2019-03-24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886B4-3645-4D93-AAA0-3EA27A1767EA}" type="slidenum">
              <a:rPr lang="fr-CA" smtClean="0"/>
              <a:t>‹N°›</a:t>
            </a:fld>
            <a:endParaRPr lang="fr-CA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15" t="38889" r="16515" b="37778"/>
          <a:stretch/>
        </p:blipFill>
        <p:spPr>
          <a:xfrm>
            <a:off x="6758320" y="5928214"/>
            <a:ext cx="2038350" cy="548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754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570424"/>
            <a:ext cx="990600" cy="2113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6F0CB120-031E-4571-B046-7AF103617855}" type="datetimeFigureOut">
              <a:rPr lang="fr-CA" smtClean="0"/>
              <a:pPr/>
              <a:t>2019-03-24</a:t>
            </a:fld>
            <a:endParaRPr lang="fr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990600" y="6111875"/>
            <a:ext cx="228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57200" y="6111875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B8886B4-3645-4D93-AAA0-3EA27A1767EA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992689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7" r:id="rId2"/>
    <p:sldLayoutId id="2147483664" r:id="rId3"/>
    <p:sldLayoutId id="2147483661" r:id="rId4"/>
    <p:sldLayoutId id="2147483663" r:id="rId5"/>
    <p:sldLayoutId id="2147483676" r:id="rId6"/>
    <p:sldLayoutId id="2147483674" r:id="rId7"/>
    <p:sldLayoutId id="2147483675" r:id="rId8"/>
    <p:sldLayoutId id="2147483652" r:id="rId9"/>
    <p:sldLayoutId id="2147483667" r:id="rId10"/>
    <p:sldLayoutId id="2147483651" r:id="rId11"/>
    <p:sldLayoutId id="2147483662" r:id="rId12"/>
    <p:sldLayoutId id="2147483653" r:id="rId13"/>
    <p:sldLayoutId id="2147483673" r:id="rId14"/>
    <p:sldLayoutId id="2147483654" r:id="rId15"/>
    <p:sldLayoutId id="2147483668" r:id="rId16"/>
    <p:sldLayoutId id="2147483655" r:id="rId17"/>
    <p:sldLayoutId id="2147483656" r:id="rId18"/>
    <p:sldLayoutId id="2147483657" r:id="rId19"/>
    <p:sldLayoutId id="2147483669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81000" y="968375"/>
            <a:ext cx="8153400" cy="1470025"/>
          </a:xfrm>
        </p:spPr>
        <p:txBody>
          <a:bodyPr>
            <a:normAutofit/>
          </a:bodyPr>
          <a:lstStyle/>
          <a:p>
            <a:pPr algn="ctr"/>
            <a:r>
              <a:rPr lang="fr-CA" sz="3200" b="1" dirty="0"/>
              <a:t>RÉFORME RRQ 2019 </a:t>
            </a:r>
            <a:br>
              <a:rPr lang="fr-CA" sz="3200" b="1" dirty="0"/>
            </a:br>
            <a:endParaRPr lang="fr-CA" sz="3200" b="1" dirty="0"/>
          </a:p>
        </p:txBody>
      </p:sp>
    </p:spTree>
    <p:extLst>
      <p:ext uri="{BB962C8B-B14F-4D97-AF65-F5344CB8AC3E}">
        <p14:creationId xmlns:p14="http://schemas.microsoft.com/office/powerpoint/2010/main" val="3295728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Espace réservé du numéro de diapositive 5"/>
          <p:cNvSpPr>
            <a:spLocks noGrp="1"/>
          </p:cNvSpPr>
          <p:nvPr>
            <p:ph type="sldNum" sz="quarter" idx="4294967295"/>
            <p:custDataLst>
              <p:tags r:id="rId1"/>
            </p:custDataLst>
          </p:nvPr>
        </p:nvSpPr>
        <p:spPr bwMode="auto">
          <a:xfrm>
            <a:off x="152400" y="6248400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C7CDFA14-C7FC-46EE-BC9D-E01371741D39}" type="slidenum">
              <a:rPr lang="fr-CA" sz="1200">
                <a:solidFill>
                  <a:schemeClr val="bg1">
                    <a:lumMod val="65000"/>
                  </a:schemeClr>
                </a:solidFill>
              </a:rPr>
              <a:pPr eaLnBrk="1" hangingPunct="1"/>
              <a:t>2</a:t>
            </a:fld>
            <a:endParaRPr lang="fr-CA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0" y="1371600"/>
            <a:ext cx="8991600" cy="4889500"/>
          </a:xfrm>
        </p:spPr>
        <p:txBody>
          <a:bodyPr/>
          <a:lstStyle/>
          <a:p>
            <a:pPr lvl="1">
              <a:buFontTx/>
              <a:buNone/>
            </a:pPr>
            <a:r>
              <a:rPr lang="fr-CA" sz="2400" dirty="0"/>
              <a:t>La Loi vise à:</a:t>
            </a:r>
          </a:p>
          <a:p>
            <a:pPr lvl="1">
              <a:buFontTx/>
              <a:buNone/>
            </a:pPr>
            <a:endParaRPr lang="fr-CA" sz="2400" dirty="0"/>
          </a:p>
          <a:p>
            <a:pPr lvl="1"/>
            <a:r>
              <a:rPr lang="fr-CA" sz="1800" dirty="0"/>
              <a:t>Offrir aux prochaines générations une sécurité financière accrue à leur retraite;</a:t>
            </a:r>
          </a:p>
          <a:p>
            <a:pPr marL="457200" lvl="1" indent="0">
              <a:buNone/>
            </a:pPr>
            <a:endParaRPr lang="fr-CA" sz="1800" dirty="0"/>
          </a:p>
          <a:p>
            <a:pPr lvl="1"/>
            <a:r>
              <a:rPr lang="fr-CA" sz="1800" dirty="0"/>
              <a:t>Préserver l ’équité entre les générations;</a:t>
            </a:r>
          </a:p>
          <a:p>
            <a:pPr marL="457200" lvl="1" indent="0">
              <a:buNone/>
            </a:pPr>
            <a:endParaRPr lang="fr-CA" sz="1800" dirty="0"/>
          </a:p>
          <a:p>
            <a:pPr lvl="1"/>
            <a:r>
              <a:rPr lang="fr-CA" sz="1800" dirty="0"/>
              <a:t>Renforcer le financement du RRQ;</a:t>
            </a:r>
          </a:p>
          <a:p>
            <a:pPr marL="457200" lvl="1" indent="0">
              <a:buNone/>
            </a:pPr>
            <a:endParaRPr lang="fr-CA" sz="1800" dirty="0"/>
          </a:p>
          <a:p>
            <a:pPr lvl="1"/>
            <a:r>
              <a:rPr lang="fr-CA" sz="1800" dirty="0"/>
              <a:t>Bonifier le RRQ et à l’harmoniser avec son équivalent canadien, le RPC;</a:t>
            </a:r>
          </a:p>
          <a:p>
            <a:pPr marL="457200" lvl="1" indent="0">
              <a:buNone/>
            </a:pPr>
            <a:endParaRPr lang="fr-CA" sz="1800" dirty="0"/>
          </a:p>
          <a:p>
            <a:pPr lvl="1"/>
            <a:r>
              <a:rPr lang="fr-CA" sz="1800" dirty="0"/>
              <a:t>Accorder une plus grande flexibilité dans les régimes privés de retraite.</a:t>
            </a:r>
          </a:p>
          <a:p>
            <a:pPr lvl="1"/>
            <a:endParaRPr lang="fr-CA" sz="1800" dirty="0"/>
          </a:p>
        </p:txBody>
      </p:sp>
      <p:sp>
        <p:nvSpPr>
          <p:cNvPr id="31748" name="Rectangle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013200" y="738188"/>
            <a:ext cx="4303713" cy="1004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fr-CA" sz="3200">
                <a:solidFill>
                  <a:schemeClr val="bg1"/>
                </a:solidFill>
              </a:rPr>
              <a:t>La RRQ : ce qu’il faut savoir</a:t>
            </a:r>
          </a:p>
        </p:txBody>
      </p:sp>
      <p:sp>
        <p:nvSpPr>
          <p:cNvPr id="2" name="ZoneTexte 1"/>
          <p:cNvSpPr txBox="1"/>
          <p:nvPr>
            <p:custDataLst>
              <p:tags r:id="rId4"/>
            </p:custDataLst>
          </p:nvPr>
        </p:nvSpPr>
        <p:spPr>
          <a:xfrm>
            <a:off x="762000" y="415022"/>
            <a:ext cx="777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600" b="1" dirty="0"/>
              <a:t> Loi no. 149</a:t>
            </a:r>
          </a:p>
        </p:txBody>
      </p:sp>
    </p:spTree>
    <p:extLst>
      <p:ext uri="{BB962C8B-B14F-4D97-AF65-F5344CB8AC3E}">
        <p14:creationId xmlns:p14="http://schemas.microsoft.com/office/powerpoint/2010/main" val="3489650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2400" dirty="0"/>
              <a:t>Modifications à la Loi sur le régime de rentes du Québec (Loi RRQ)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648201"/>
          </a:xfrm>
        </p:spPr>
        <p:txBody>
          <a:bodyPr>
            <a:normAutofit fontScale="62500" lnSpcReduction="20000"/>
          </a:bodyPr>
          <a:lstStyle/>
          <a:p>
            <a:pPr fontAlgn="base"/>
            <a:r>
              <a:rPr lang="fr-CA" dirty="0"/>
              <a:t>Le scénario de bonification proposé prévoit les mesures suivantes :</a:t>
            </a:r>
          </a:p>
          <a:p>
            <a:pPr marL="0" indent="0" fontAlgn="base">
              <a:buNone/>
            </a:pPr>
            <a:endParaRPr lang="fr-CA" dirty="0"/>
          </a:p>
          <a:p>
            <a:pPr fontAlgn="base"/>
            <a:r>
              <a:rPr lang="fr-CA" dirty="0"/>
              <a:t>La mise en place d'un volet supplémentaire au Régime de rentes du Québec. Ainsi, le RRQ serait dorénavant formé de deux parties : le régime de base, soit le régime mis en place en 1966, et le régime supplémentaire, qui débuterait en 2019.</a:t>
            </a:r>
          </a:p>
          <a:p>
            <a:pPr fontAlgn="base"/>
            <a:r>
              <a:rPr lang="fr-CA" dirty="0"/>
              <a:t>La hausse de la rente de retraite, puisque le taux de remplacement du revenu obtenu du régime public passerait de 25 % à 33,33 %.</a:t>
            </a:r>
          </a:p>
          <a:p>
            <a:pPr fontAlgn="base"/>
            <a:r>
              <a:rPr lang="fr-CA" dirty="0"/>
              <a:t>Le régime supplémentaire permettrait aussi d'augmenter les montants de la rente d'invalidité et de la rente de conjoint survivant.</a:t>
            </a:r>
          </a:p>
          <a:p>
            <a:pPr fontAlgn="base"/>
            <a:r>
              <a:rPr lang="fr-CA" dirty="0"/>
              <a:t>Les cotisations seraient haussées graduellement sur sept ans, soit de 2019 à 2025.</a:t>
            </a:r>
          </a:p>
          <a:p>
            <a:pPr fontAlgn="base"/>
            <a:r>
              <a:rPr lang="fr-CA" dirty="0"/>
              <a:t>Le maximum des gains admissibles (MGA), c'est-à-dire le salaire maximal sur lequel un travailleur cotise au RRQ, serait haussé de 14 %.</a:t>
            </a:r>
          </a:p>
          <a:p>
            <a:pPr fontAlgn="base"/>
            <a:r>
              <a:rPr lang="fr-CA" dirty="0"/>
              <a:t>Les cotisations au nouveau régime supplémentaire et les prestations de celui-ci feraient l'objet d'une comptabilité distincte. Le fonds du régime supplémentaire serait géré par la Caisse de dépôt et placement du Québec, distinctement de celui du régime de base.</a:t>
            </a:r>
          </a:p>
          <a:p>
            <a:pPr marL="0" indent="0">
              <a:buNone/>
            </a:pP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680042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3200" dirty="0"/>
              <a:t>Taux des cotisations supplémentaires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800600"/>
          </a:xfrm>
        </p:spPr>
        <p:txBody>
          <a:bodyPr>
            <a:normAutofit lnSpcReduction="10000"/>
          </a:bodyPr>
          <a:lstStyle/>
          <a:p>
            <a:r>
              <a:rPr lang="fr-CA" sz="2400" dirty="0"/>
              <a:t>0,3 % pour l’année 2019</a:t>
            </a:r>
          </a:p>
          <a:p>
            <a:pPr marL="0" indent="0">
              <a:buNone/>
            </a:pPr>
            <a:endParaRPr lang="fr-CA" sz="2400" dirty="0"/>
          </a:p>
          <a:p>
            <a:r>
              <a:rPr lang="fr-CA" sz="2400" dirty="0"/>
              <a:t>0,6 % pour l’année 2020</a:t>
            </a:r>
          </a:p>
          <a:p>
            <a:pPr marL="0" indent="0">
              <a:buNone/>
            </a:pPr>
            <a:endParaRPr lang="fr-CA" sz="2400" dirty="0"/>
          </a:p>
          <a:p>
            <a:r>
              <a:rPr lang="fr-CA" sz="2400" dirty="0"/>
              <a:t>1,0 % pour l’année 2021</a:t>
            </a:r>
          </a:p>
          <a:p>
            <a:pPr marL="0" indent="0">
              <a:buNone/>
            </a:pPr>
            <a:endParaRPr lang="fr-CA" sz="2400" dirty="0"/>
          </a:p>
          <a:p>
            <a:r>
              <a:rPr lang="fr-CA" sz="2400" dirty="0"/>
              <a:t>1,5 % pour l’année 2022</a:t>
            </a:r>
          </a:p>
          <a:p>
            <a:pPr marL="0" indent="0">
              <a:buNone/>
            </a:pPr>
            <a:endParaRPr lang="fr-CA" sz="2400" dirty="0"/>
          </a:p>
          <a:p>
            <a:r>
              <a:rPr lang="fr-CA" sz="2400" dirty="0"/>
              <a:t>2,0 % pour l’année 2023</a:t>
            </a:r>
          </a:p>
          <a:p>
            <a:pPr marL="0" indent="0">
              <a:buNone/>
            </a:pPr>
            <a:endParaRPr lang="fr-CA" sz="2400" dirty="0"/>
          </a:p>
          <a:p>
            <a:r>
              <a:rPr lang="fr-CA" sz="2400" dirty="0"/>
              <a:t>8,0 % pour l’année 2024 et les années subséquentes</a:t>
            </a:r>
          </a:p>
          <a:p>
            <a:pPr marL="0" indent="0">
              <a:buNone/>
            </a:pPr>
            <a:endParaRPr lang="fr-CA" sz="2400" dirty="0"/>
          </a:p>
          <a:p>
            <a:endParaRPr lang="fr-CA" sz="2400" dirty="0"/>
          </a:p>
        </p:txBody>
      </p:sp>
    </p:spTree>
    <p:extLst>
      <p:ext uri="{BB962C8B-B14F-4D97-AF65-F5344CB8AC3E}">
        <p14:creationId xmlns:p14="http://schemas.microsoft.com/office/powerpoint/2010/main" val="1752484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Espace réservé du numéro de diapositive 5"/>
          <p:cNvSpPr>
            <a:spLocks noGrp="1"/>
          </p:cNvSpPr>
          <p:nvPr>
            <p:ph type="sldNum" sz="quarter" idx="4294967295"/>
            <p:custDataLst>
              <p:tags r:id="rId1"/>
            </p:custDataLst>
          </p:nvPr>
        </p:nvSpPr>
        <p:spPr bwMode="auto">
          <a:xfrm>
            <a:off x="76200" y="6248400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90C4F5C1-4EFC-4A49-AF20-197BA3AD8018}" type="slidenum">
              <a:rPr lang="fr-CA" sz="1200">
                <a:solidFill>
                  <a:schemeClr val="bg1">
                    <a:lumMod val="65000"/>
                  </a:schemeClr>
                </a:solidFill>
              </a:rPr>
              <a:pPr eaLnBrk="1" hangingPunct="1"/>
              <a:t>5</a:t>
            </a:fld>
            <a:endParaRPr lang="fr-CA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57200" y="2209800"/>
            <a:ext cx="8382000" cy="3276600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50000"/>
              </a:lnSpc>
            </a:pPr>
            <a:r>
              <a:rPr lang="fr-CA" sz="2900" dirty="0">
                <a:latin typeface="+mn-lt"/>
              </a:rPr>
              <a:t>Versée à compter de 65 ans;</a:t>
            </a:r>
          </a:p>
          <a:p>
            <a:pPr>
              <a:lnSpc>
                <a:spcPct val="150000"/>
              </a:lnSpc>
            </a:pPr>
            <a:r>
              <a:rPr lang="fr-CA" sz="2900" dirty="0">
                <a:latin typeface="+mn-lt"/>
              </a:rPr>
              <a:t>+ 36 % à 70 ans (0,6 % par mois) (depuis juillet 2013);</a:t>
            </a:r>
          </a:p>
          <a:p>
            <a:pPr>
              <a:lnSpc>
                <a:spcPct val="150000"/>
              </a:lnSpc>
            </a:pPr>
            <a:r>
              <a:rPr lang="fr-CA" sz="2900" dirty="0">
                <a:latin typeface="+mn-lt"/>
              </a:rPr>
              <a:t>Avoir un statut légal canadien;</a:t>
            </a:r>
          </a:p>
          <a:p>
            <a:pPr>
              <a:lnSpc>
                <a:spcPct val="150000"/>
              </a:lnSpc>
            </a:pPr>
            <a:r>
              <a:rPr lang="fr-CA" sz="2900" dirty="0">
                <a:latin typeface="+mn-lt"/>
              </a:rPr>
              <a:t>Si vous habitez le Canada, avoir résidé au Canada au moins 10 ans après l’âge de 18 ans;</a:t>
            </a:r>
          </a:p>
          <a:p>
            <a:pPr>
              <a:lnSpc>
                <a:spcPct val="150000"/>
              </a:lnSpc>
            </a:pPr>
            <a:r>
              <a:rPr lang="fr-CA" sz="2900" dirty="0">
                <a:latin typeface="+mn-lt"/>
              </a:rPr>
              <a:t>Si vous habitez à l’étranger, avoir résidé au Canada  au moins 20 ans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fr-CA" sz="2900" dirty="0">
                <a:latin typeface="+mn-lt"/>
              </a:rPr>
              <a:t>     après l’âge de 18 ans;</a:t>
            </a:r>
          </a:p>
          <a:p>
            <a:pPr>
              <a:lnSpc>
                <a:spcPct val="150000"/>
              </a:lnSpc>
            </a:pPr>
            <a:r>
              <a:rPr lang="fr-CA" sz="2900" dirty="0">
                <a:latin typeface="+mn-lt"/>
              </a:rPr>
              <a:t>Rente actuelle (Janvier à mars 2019): 601,45 $ $ par mois</a:t>
            </a:r>
          </a:p>
          <a:p>
            <a:pPr marL="0" indent="0">
              <a:lnSpc>
                <a:spcPct val="150000"/>
              </a:lnSpc>
              <a:buNone/>
            </a:pPr>
            <a:endParaRPr lang="fr-CA" sz="2900" dirty="0">
              <a:latin typeface="+mn-lt"/>
            </a:endParaRPr>
          </a:p>
          <a:p>
            <a:pPr>
              <a:lnSpc>
                <a:spcPct val="150000"/>
              </a:lnSpc>
            </a:pPr>
            <a:endParaRPr lang="fr-CA" sz="2400" dirty="0">
              <a:latin typeface="Museo Sans 100" pitchFamily="50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fr-CA" sz="2400" dirty="0"/>
          </a:p>
          <a:p>
            <a:pPr marL="0" indent="0">
              <a:lnSpc>
                <a:spcPct val="150000"/>
              </a:lnSpc>
              <a:buNone/>
            </a:pPr>
            <a:endParaRPr lang="fr-CA" dirty="0"/>
          </a:p>
        </p:txBody>
      </p:sp>
      <p:sp>
        <p:nvSpPr>
          <p:cNvPr id="34820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013200" y="738188"/>
            <a:ext cx="4303713" cy="1004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fr-CA" sz="3200">
                <a:solidFill>
                  <a:schemeClr val="bg1"/>
                </a:solidFill>
              </a:rPr>
              <a:t>La SV : ce qu’il faut savoir</a:t>
            </a:r>
          </a:p>
        </p:txBody>
      </p:sp>
      <p:sp>
        <p:nvSpPr>
          <p:cNvPr id="2" name="ZoneTexte 1"/>
          <p:cNvSpPr txBox="1"/>
          <p:nvPr>
            <p:custDataLst>
              <p:tags r:id="rId4"/>
            </p:custDataLst>
          </p:nvPr>
        </p:nvSpPr>
        <p:spPr>
          <a:xfrm>
            <a:off x="990600" y="415022"/>
            <a:ext cx="7467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600" b="1" dirty="0"/>
              <a:t>La SV : ce qu’il faut savoir</a:t>
            </a:r>
          </a:p>
          <a:p>
            <a:pPr algn="ctr"/>
            <a:r>
              <a:rPr lang="fr-CA" sz="3600" b="1" dirty="0"/>
              <a:t>(situation actuelle)</a:t>
            </a:r>
          </a:p>
        </p:txBody>
      </p:sp>
    </p:spTree>
    <p:extLst>
      <p:ext uri="{BB962C8B-B14F-4D97-AF65-F5344CB8AC3E}">
        <p14:creationId xmlns:p14="http://schemas.microsoft.com/office/powerpoint/2010/main" val="14973900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Espace réservé du numéro de diapositive 5"/>
          <p:cNvSpPr>
            <a:spLocks noGrp="1"/>
          </p:cNvSpPr>
          <p:nvPr>
            <p:ph type="sldNum" sz="quarter" idx="4294967295"/>
            <p:custDataLst>
              <p:tags r:id="rId1"/>
            </p:custDataLst>
          </p:nvPr>
        </p:nvSpPr>
        <p:spPr bwMode="auto">
          <a:xfrm>
            <a:off x="76200" y="6248400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7589B1F1-9333-488B-A9A8-97D107940AFE}" type="slidenum">
              <a:rPr lang="fr-CA" sz="1200">
                <a:solidFill>
                  <a:schemeClr val="bg1">
                    <a:lumMod val="65000"/>
                  </a:schemeClr>
                </a:solidFill>
              </a:rPr>
              <a:pPr eaLnBrk="1" hangingPunct="1"/>
              <a:t>6</a:t>
            </a:fld>
            <a:endParaRPr lang="fr-CA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295400" y="1524000"/>
            <a:ext cx="7467600" cy="443230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40000"/>
              </a:lnSpc>
              <a:buNone/>
            </a:pPr>
            <a:r>
              <a:rPr lang="fr-CA" sz="2800" dirty="0"/>
              <a:t>Pour la rente complète, il faut :</a:t>
            </a:r>
          </a:p>
          <a:p>
            <a:pPr lvl="1">
              <a:lnSpc>
                <a:spcPct val="140000"/>
              </a:lnSpc>
            </a:pPr>
            <a:r>
              <a:rPr lang="fr-CA" sz="2400" dirty="0"/>
              <a:t>avoir résidé au Canada au moins 40 ans après l’âge de 18 ans;</a:t>
            </a:r>
          </a:p>
          <a:p>
            <a:pPr lvl="1">
              <a:lnSpc>
                <a:spcPct val="140000"/>
              </a:lnSpc>
            </a:pPr>
            <a:r>
              <a:rPr lang="fr-CA" sz="2400" dirty="0"/>
              <a:t>que le revenu annuel net personnel ne dépasse pas </a:t>
            </a:r>
            <a:r>
              <a:rPr lang="fr-CA" dirty="0"/>
              <a:t>75 910</a:t>
            </a:r>
            <a:r>
              <a:rPr lang="fr-CA" sz="2400" dirty="0"/>
              <a:t> $ en 2018;</a:t>
            </a:r>
          </a:p>
          <a:p>
            <a:pPr lvl="1">
              <a:lnSpc>
                <a:spcPct val="140000"/>
              </a:lnSpc>
            </a:pPr>
            <a:r>
              <a:rPr lang="fr-CA" dirty="0"/>
              <a:t>Remboursement à raison de 15 % de l’excédent</a:t>
            </a:r>
            <a:endParaRPr lang="fr-CA" sz="2400" dirty="0"/>
          </a:p>
          <a:p>
            <a:pPr lvl="1">
              <a:lnSpc>
                <a:spcPct val="140000"/>
              </a:lnSpc>
            </a:pPr>
            <a:r>
              <a:rPr lang="fr-CA" sz="2400" dirty="0"/>
              <a:t>rente complètement remboursée si revenu annuel net personnel est de </a:t>
            </a:r>
            <a:r>
              <a:rPr lang="fr-CA" dirty="0"/>
              <a:t>123 386</a:t>
            </a:r>
            <a:r>
              <a:rPr lang="fr-CA" sz="2400" dirty="0"/>
              <a:t> $ en 2018.</a:t>
            </a:r>
          </a:p>
          <a:p>
            <a:pPr lvl="1" algn="ctr">
              <a:lnSpc>
                <a:spcPct val="140000"/>
              </a:lnSpc>
              <a:buFontTx/>
              <a:buNone/>
            </a:pPr>
            <a:endParaRPr lang="fr-CA" sz="2400" dirty="0"/>
          </a:p>
          <a:p>
            <a:pPr marL="0" indent="0">
              <a:lnSpc>
                <a:spcPct val="140000"/>
              </a:lnSpc>
              <a:buNone/>
            </a:pPr>
            <a:endParaRPr lang="fr-CA" sz="2800" dirty="0"/>
          </a:p>
        </p:txBody>
      </p:sp>
      <p:sp>
        <p:nvSpPr>
          <p:cNvPr id="35844" name="Rectangle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013200" y="738188"/>
            <a:ext cx="4303713" cy="1004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fr-CA" sz="3200">
                <a:solidFill>
                  <a:schemeClr val="bg1"/>
                </a:solidFill>
              </a:rPr>
              <a:t>La SV : ce qu’il faut savoir</a:t>
            </a:r>
          </a:p>
        </p:txBody>
      </p:sp>
      <p:sp>
        <p:nvSpPr>
          <p:cNvPr id="2" name="ZoneTexte 1"/>
          <p:cNvSpPr txBox="1"/>
          <p:nvPr>
            <p:custDataLst>
              <p:tags r:id="rId4"/>
            </p:custDataLst>
          </p:nvPr>
        </p:nvSpPr>
        <p:spPr>
          <a:xfrm>
            <a:off x="701842" y="407252"/>
            <a:ext cx="8000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600" b="1" dirty="0"/>
              <a:t>La SV : ce qu’il faut savoir</a:t>
            </a:r>
          </a:p>
        </p:txBody>
      </p:sp>
    </p:spTree>
    <p:extLst>
      <p:ext uri="{BB962C8B-B14F-4D97-AF65-F5344CB8AC3E}">
        <p14:creationId xmlns:p14="http://schemas.microsoft.com/office/powerpoint/2010/main" val="9537137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3600" b="1" dirty="0">
                <a:latin typeface="+mn-lt"/>
              </a:rPr>
              <a:t>Le SRG: ce qu’il faut savoir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sz="2400" dirty="0"/>
              <a:t>Rente maximale pour le contribuable célibataire, veuf ou divorcé qui reçoit la pleine pension de la SV</a:t>
            </a:r>
          </a:p>
          <a:p>
            <a:pPr marL="0" indent="0">
              <a:buNone/>
            </a:pPr>
            <a:r>
              <a:rPr lang="fr-CA" sz="2400" dirty="0"/>
              <a:t>    = 898,32 $ par mois;</a:t>
            </a:r>
          </a:p>
          <a:p>
            <a:pPr marL="0" indent="0">
              <a:buNone/>
            </a:pPr>
            <a:endParaRPr lang="fr-CA" sz="2400" dirty="0"/>
          </a:p>
          <a:p>
            <a:r>
              <a:rPr lang="fr-CA" sz="2400" dirty="0"/>
              <a:t>Ce montant est réduit de 1 $ pour chaque 2 $ de revenus autres que la SV; </a:t>
            </a:r>
          </a:p>
          <a:p>
            <a:pPr marL="0" indent="0">
              <a:buNone/>
            </a:pPr>
            <a:endParaRPr lang="fr-CA" sz="2400" dirty="0"/>
          </a:p>
          <a:p>
            <a:r>
              <a:rPr lang="fr-CA" sz="2400" dirty="0"/>
              <a:t>Si revenus autres que la SV sont égaux ou supérieurs à 18 240 $ le SRG = 0.</a:t>
            </a:r>
          </a:p>
        </p:txBody>
      </p:sp>
    </p:spTree>
    <p:extLst>
      <p:ext uri="{BB962C8B-B14F-4D97-AF65-F5344CB8AC3E}">
        <p14:creationId xmlns:p14="http://schemas.microsoft.com/office/powerpoint/2010/main" val="15483959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1905000" y="1981200"/>
            <a:ext cx="6781800" cy="1981200"/>
          </a:xfrm>
        </p:spPr>
        <p:txBody>
          <a:bodyPr/>
          <a:lstStyle/>
          <a:p>
            <a:pPr algn="ctr">
              <a:buFontTx/>
              <a:buNone/>
            </a:pPr>
            <a:r>
              <a:rPr lang="fr-FR" sz="3600" b="1" dirty="0"/>
              <a:t>Merci de votre attention</a:t>
            </a:r>
          </a:p>
        </p:txBody>
      </p:sp>
    </p:spTree>
    <p:extLst>
      <p:ext uri="{BB962C8B-B14F-4D97-AF65-F5344CB8AC3E}">
        <p14:creationId xmlns:p14="http://schemas.microsoft.com/office/powerpoint/2010/main" val="317157351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heme/theme1.xml><?xml version="1.0" encoding="utf-8"?>
<a:theme xmlns:a="http://schemas.openxmlformats.org/drawingml/2006/main" name="Gabarit 2017-2018">
  <a:themeElements>
    <a:clrScheme name="AGA 20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4A8F"/>
      </a:accent1>
      <a:accent2>
        <a:srgbClr val="00AEEF"/>
      </a:accent2>
      <a:accent3>
        <a:srgbClr val="5BC4BF"/>
      </a:accent3>
      <a:accent4>
        <a:srgbClr val="8DC63F"/>
      </a:accent4>
      <a:accent5>
        <a:srgbClr val="CBDB2A"/>
      </a:accent5>
      <a:accent6>
        <a:srgbClr val="FFC20E"/>
      </a:accent6>
      <a:hlink>
        <a:srgbClr val="0000FF"/>
      </a:hlink>
      <a:folHlink>
        <a:srgbClr val="800080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Gabarit 2017-2018</Template>
  <TotalTime>113</TotalTime>
  <Words>357</Words>
  <Application>Microsoft Office PowerPoint</Application>
  <PresentationFormat>Affichage à l'écran (4:3)</PresentationFormat>
  <Paragraphs>69</Paragraphs>
  <Slides>8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2" baseType="lpstr">
      <vt:lpstr>Arial</vt:lpstr>
      <vt:lpstr>Calibri</vt:lpstr>
      <vt:lpstr>Museo Sans 100</vt:lpstr>
      <vt:lpstr>Gabarit 2017-2018</vt:lpstr>
      <vt:lpstr>RÉFORME RRQ 2019  </vt:lpstr>
      <vt:lpstr>Présentation PowerPoint</vt:lpstr>
      <vt:lpstr>Modifications à la Loi sur le régime de rentes du Québec (Loi RRQ)</vt:lpstr>
      <vt:lpstr>Taux des cotisations supplémentaires</vt:lpstr>
      <vt:lpstr>Présentation PowerPoint</vt:lpstr>
      <vt:lpstr>Présentation PowerPoint</vt:lpstr>
      <vt:lpstr>Le SRG: ce qu’il faut savoir</vt:lpstr>
      <vt:lpstr>Présentation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INSCRIRE VOTRE TITRE</dc:title>
  <dc:creator>Mario Charron</dc:creator>
  <cp:lastModifiedBy>frederic.maheux81@outlook.com</cp:lastModifiedBy>
  <cp:revision>15</cp:revision>
  <dcterms:created xsi:type="dcterms:W3CDTF">2017-10-31T17:23:52Z</dcterms:created>
  <dcterms:modified xsi:type="dcterms:W3CDTF">2019-03-24T19:14:31Z</dcterms:modified>
</cp:coreProperties>
</file>